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76" r:id="rId2"/>
    <p:sldId id="408" r:id="rId3"/>
    <p:sldId id="410" r:id="rId4"/>
    <p:sldId id="409" r:id="rId5"/>
    <p:sldId id="406" r:id="rId6"/>
    <p:sldId id="411" r:id="rId7"/>
    <p:sldId id="413" r:id="rId8"/>
    <p:sldId id="414" r:id="rId9"/>
    <p:sldId id="417" r:id="rId10"/>
    <p:sldId id="407" r:id="rId11"/>
    <p:sldId id="415" r:id="rId12"/>
    <p:sldId id="416" r:id="rId13"/>
    <p:sldId id="412" r:id="rId14"/>
    <p:sldId id="332" r:id="rId15"/>
  </p:sldIdLst>
  <p:sldSz cx="9144000" cy="6858000" type="screen4x3"/>
  <p:notesSz cx="7099300" cy="10234613"/>
  <p:defaultTextStyle>
    <a:defPPr>
      <a:defRPr lang="hu-HU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333333"/>
    <a:srgbClr val="B2B2B2"/>
    <a:srgbClr val="969696"/>
    <a:srgbClr val="993300"/>
    <a:srgbClr val="292929"/>
    <a:srgbClr val="1C1C1C"/>
    <a:srgbClr val="FFCFF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576" autoAdjust="0"/>
  </p:normalViewPr>
  <p:slideViewPr>
    <p:cSldViewPr>
      <p:cViewPr>
        <p:scale>
          <a:sx n="66" d="100"/>
          <a:sy n="66" d="100"/>
        </p:scale>
        <p:origin x="-1506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778" y="-96"/>
      </p:cViewPr>
      <p:guideLst>
        <p:guide orient="horz" pos="3224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icur\Desktop\Networkshop\NWS_2015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icur\Desktop\Networkshop\NWS_2015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icur\Desktop\Networkshop\NWS_2015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icur\Desktop\Networkshop\NWS_20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style val="48"/>
  <c:chart>
    <c:title>
      <c:tx>
        <c:rich>
          <a:bodyPr/>
          <a:lstStyle/>
          <a:p>
            <a:pPr>
              <a:defRPr sz="2400"/>
            </a:pPr>
            <a:r>
              <a:rPr lang="hu-HU" sz="2400" dirty="0"/>
              <a:t>A</a:t>
            </a:r>
            <a:r>
              <a:rPr lang="hu-HU" sz="2400" baseline="0" dirty="0"/>
              <a:t> gyarapodás mértéke havi bontásban</a:t>
            </a:r>
            <a:endParaRPr lang="hu-HU" sz="2400" dirty="0"/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solidFill>
              <a:srgbClr val="FF9900"/>
            </a:solidFill>
          </c:spPr>
          <c:dLbls>
            <c:txPr>
              <a:bodyPr/>
              <a:lstStyle/>
              <a:p>
                <a:pPr>
                  <a:defRPr sz="1400"/>
                </a:pPr>
                <a:endParaRPr lang="hu-HU"/>
              </a:p>
            </c:txPr>
            <c:showVal val="1"/>
          </c:dLbls>
          <c:cat>
            <c:strRef>
              <c:f>Munka1!$A$21:$A$39</c:f>
              <c:strCache>
                <c:ptCount val="19"/>
                <c:pt idx="0">
                  <c:v>2013. szeptember</c:v>
                </c:pt>
                <c:pt idx="1">
                  <c:v>2013. október</c:v>
                </c:pt>
                <c:pt idx="2">
                  <c:v>2013. november</c:v>
                </c:pt>
                <c:pt idx="3">
                  <c:v>2013. december</c:v>
                </c:pt>
                <c:pt idx="4">
                  <c:v>2014. január</c:v>
                </c:pt>
                <c:pt idx="5">
                  <c:v>2014. február</c:v>
                </c:pt>
                <c:pt idx="6">
                  <c:v>2014. március</c:v>
                </c:pt>
                <c:pt idx="7">
                  <c:v>2014. április</c:v>
                </c:pt>
                <c:pt idx="8">
                  <c:v>2014. május</c:v>
                </c:pt>
                <c:pt idx="9">
                  <c:v>2014. június</c:v>
                </c:pt>
                <c:pt idx="10">
                  <c:v>2014. július</c:v>
                </c:pt>
                <c:pt idx="11">
                  <c:v>2014. augusztus</c:v>
                </c:pt>
                <c:pt idx="12">
                  <c:v>2014. szeptember</c:v>
                </c:pt>
                <c:pt idx="13">
                  <c:v>2014. október</c:v>
                </c:pt>
                <c:pt idx="14">
                  <c:v>2014. november</c:v>
                </c:pt>
                <c:pt idx="15">
                  <c:v>2014. december</c:v>
                </c:pt>
                <c:pt idx="16">
                  <c:v>2015. január</c:v>
                </c:pt>
                <c:pt idx="17">
                  <c:v>2015. február</c:v>
                </c:pt>
                <c:pt idx="18">
                  <c:v>2015. március</c:v>
                </c:pt>
              </c:strCache>
            </c:strRef>
          </c:cat>
          <c:val>
            <c:numRef>
              <c:f>Munka1!$B$21:$B$39</c:f>
              <c:numCache>
                <c:formatCode>General</c:formatCode>
                <c:ptCount val="19"/>
                <c:pt idx="0">
                  <c:v>1702</c:v>
                </c:pt>
                <c:pt idx="1">
                  <c:v>2480</c:v>
                </c:pt>
                <c:pt idx="2">
                  <c:v>1296</c:v>
                </c:pt>
                <c:pt idx="3">
                  <c:v>708</c:v>
                </c:pt>
                <c:pt idx="4">
                  <c:v>93</c:v>
                </c:pt>
                <c:pt idx="5">
                  <c:v>0</c:v>
                </c:pt>
                <c:pt idx="6">
                  <c:v>1102</c:v>
                </c:pt>
                <c:pt idx="7">
                  <c:v>18</c:v>
                </c:pt>
                <c:pt idx="8">
                  <c:v>53</c:v>
                </c:pt>
                <c:pt idx="9">
                  <c:v>170</c:v>
                </c:pt>
                <c:pt idx="10">
                  <c:v>735</c:v>
                </c:pt>
                <c:pt idx="11">
                  <c:v>90</c:v>
                </c:pt>
                <c:pt idx="12">
                  <c:v>84</c:v>
                </c:pt>
                <c:pt idx="13">
                  <c:v>37</c:v>
                </c:pt>
                <c:pt idx="14">
                  <c:v>873</c:v>
                </c:pt>
                <c:pt idx="15">
                  <c:v>158</c:v>
                </c:pt>
                <c:pt idx="16">
                  <c:v>1051</c:v>
                </c:pt>
                <c:pt idx="17">
                  <c:v>143</c:v>
                </c:pt>
                <c:pt idx="18">
                  <c:v>1888</c:v>
                </c:pt>
              </c:numCache>
            </c:numRef>
          </c:val>
        </c:ser>
        <c:shape val="cylinder"/>
        <c:axId val="80715136"/>
        <c:axId val="85647744"/>
        <c:axId val="0"/>
      </c:bar3DChart>
      <c:catAx>
        <c:axId val="8071513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/>
            </a:pPr>
            <a:endParaRPr lang="hu-HU"/>
          </a:p>
        </c:txPr>
        <c:crossAx val="85647744"/>
        <c:crosses val="autoZero"/>
        <c:auto val="1"/>
        <c:lblAlgn val="ctr"/>
        <c:lblOffset val="100"/>
      </c:catAx>
      <c:valAx>
        <c:axId val="8564774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sz="1400"/>
            </a:pPr>
            <a:endParaRPr lang="hu-HU"/>
          </a:p>
        </c:txPr>
        <c:crossAx val="80715136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style val="48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solidFill>
              <a:srgbClr val="FF9900"/>
            </a:solidFill>
          </c:spPr>
          <c:dLbls>
            <c:txPr>
              <a:bodyPr/>
              <a:lstStyle/>
              <a:p>
                <a:pPr>
                  <a:defRPr sz="1400"/>
                </a:pPr>
                <a:endParaRPr lang="hu-HU"/>
              </a:p>
            </c:txPr>
            <c:showVal val="1"/>
          </c:dLbls>
          <c:cat>
            <c:strRef>
              <c:f>Munka1!$A$1:$A$3</c:f>
              <c:strCache>
                <c:ptCount val="3"/>
                <c:pt idx="0">
                  <c:v>Könyvtári különgyűjtemények</c:v>
                </c:pt>
                <c:pt idx="1">
                  <c:v>Egyetemi folyóiratok</c:v>
                </c:pt>
                <c:pt idx="2">
                  <c:v>Tudományos publikációk</c:v>
                </c:pt>
              </c:strCache>
            </c:strRef>
          </c:cat>
          <c:val>
            <c:numRef>
              <c:f>Munka1!$B$1:$B$3</c:f>
              <c:numCache>
                <c:formatCode>General</c:formatCode>
                <c:ptCount val="3"/>
                <c:pt idx="0">
                  <c:v>9736</c:v>
                </c:pt>
                <c:pt idx="1">
                  <c:v>2219</c:v>
                </c:pt>
                <c:pt idx="2">
                  <c:v>487</c:v>
                </c:pt>
              </c:numCache>
            </c:numRef>
          </c:val>
        </c:ser>
        <c:shape val="cylinder"/>
        <c:axId val="86420864"/>
        <c:axId val="86587648"/>
        <c:axId val="0"/>
      </c:bar3DChart>
      <c:catAx>
        <c:axId val="8642086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/>
            </a:pPr>
            <a:endParaRPr lang="hu-HU"/>
          </a:p>
        </c:txPr>
        <c:crossAx val="86587648"/>
        <c:crosses val="autoZero"/>
        <c:auto val="1"/>
        <c:lblAlgn val="ctr"/>
        <c:lblOffset val="100"/>
      </c:catAx>
      <c:valAx>
        <c:axId val="8658764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sz="1400"/>
            </a:pPr>
            <a:endParaRPr lang="hu-HU"/>
          </a:p>
        </c:txPr>
        <c:crossAx val="86420864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style val="48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5.6629483814523186E-2"/>
          <c:y val="5.0827981288131104E-2"/>
          <c:w val="0.92809273840769901"/>
          <c:h val="0.75003722990589694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FF9900"/>
            </a:solidFill>
          </c:spPr>
          <c:dLbls>
            <c:txPr>
              <a:bodyPr/>
              <a:lstStyle/>
              <a:p>
                <a:pPr>
                  <a:defRPr sz="1400"/>
                </a:pPr>
                <a:endParaRPr lang="hu-HU"/>
              </a:p>
            </c:txPr>
            <c:showVal val="1"/>
          </c:dLbls>
          <c:cat>
            <c:strRef>
              <c:f>Munka1!$A$3:$A$10</c:f>
              <c:strCache>
                <c:ptCount val="8"/>
                <c:pt idx="0">
                  <c:v>Tudományos publikációk</c:v>
                </c:pt>
                <c:pt idx="1">
                  <c:v>Konferencia anyagok, kiadványok</c:v>
                </c:pt>
                <c:pt idx="2">
                  <c:v>Hírlevelek</c:v>
                </c:pt>
                <c:pt idx="3">
                  <c:v>Videotár</c:v>
                </c:pt>
                <c:pt idx="4">
                  <c:v>Szabályzatok</c:v>
                </c:pt>
                <c:pt idx="5">
                  <c:v>Fotótár</c:v>
                </c:pt>
                <c:pt idx="6">
                  <c:v>PhD dolgozatok</c:v>
                </c:pt>
                <c:pt idx="7">
                  <c:v>Tájékoztató anyagok</c:v>
                </c:pt>
              </c:strCache>
            </c:strRef>
          </c:cat>
          <c:val>
            <c:numRef>
              <c:f>Munka1!$B$3:$B$10</c:f>
              <c:numCache>
                <c:formatCode>General</c:formatCode>
                <c:ptCount val="8"/>
                <c:pt idx="0">
                  <c:v>487</c:v>
                </c:pt>
                <c:pt idx="1">
                  <c:v>159</c:v>
                </c:pt>
                <c:pt idx="2">
                  <c:v>91</c:v>
                </c:pt>
                <c:pt idx="3">
                  <c:v>65</c:v>
                </c:pt>
                <c:pt idx="4">
                  <c:v>45</c:v>
                </c:pt>
                <c:pt idx="5">
                  <c:v>39</c:v>
                </c:pt>
                <c:pt idx="6">
                  <c:v>12</c:v>
                </c:pt>
                <c:pt idx="7">
                  <c:v>10</c:v>
                </c:pt>
              </c:numCache>
            </c:numRef>
          </c:val>
        </c:ser>
        <c:shape val="cylinder"/>
        <c:axId val="87034496"/>
        <c:axId val="94471680"/>
        <c:axId val="0"/>
      </c:bar3DChart>
      <c:catAx>
        <c:axId val="8703449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200"/>
            </a:pPr>
            <a:endParaRPr lang="hu-HU"/>
          </a:p>
        </c:txPr>
        <c:crossAx val="94471680"/>
        <c:crosses val="autoZero"/>
        <c:auto val="1"/>
        <c:lblAlgn val="ctr"/>
        <c:lblOffset val="100"/>
      </c:catAx>
      <c:valAx>
        <c:axId val="9447168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sz="1400"/>
            </a:pPr>
            <a:endParaRPr lang="hu-HU"/>
          </a:p>
        </c:txPr>
        <c:crossAx val="87034496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style val="48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solidFill>
              <a:srgbClr val="FF9900"/>
            </a:solidFill>
          </c:spPr>
          <c:dLbls>
            <c:txPr>
              <a:bodyPr/>
              <a:lstStyle/>
              <a:p>
                <a:pPr>
                  <a:defRPr sz="1400"/>
                </a:pPr>
                <a:endParaRPr lang="hu-HU"/>
              </a:p>
            </c:txPr>
            <c:showVal val="1"/>
          </c:dLbls>
          <c:cat>
            <c:strRef>
              <c:f>Munka1!$A$42:$A$44</c:f>
              <c:strCache>
                <c:ptCount val="3"/>
                <c:pt idx="0">
                  <c:v>SWORD</c:v>
                </c:pt>
                <c:pt idx="1">
                  <c:v>Csoportos áttöltés</c:v>
                </c:pt>
                <c:pt idx="2">
                  <c:v>EDIT űrlap</c:v>
                </c:pt>
              </c:strCache>
            </c:strRef>
          </c:cat>
          <c:val>
            <c:numRef>
              <c:f>Munka1!$B$42:$B$44</c:f>
              <c:numCache>
                <c:formatCode>General</c:formatCode>
                <c:ptCount val="3"/>
                <c:pt idx="0">
                  <c:v>487</c:v>
                </c:pt>
                <c:pt idx="1">
                  <c:v>9736</c:v>
                </c:pt>
                <c:pt idx="2">
                  <c:v>2640</c:v>
                </c:pt>
              </c:numCache>
            </c:numRef>
          </c:val>
        </c:ser>
        <c:shape val="cylinder"/>
        <c:axId val="80732544"/>
        <c:axId val="80735232"/>
        <c:axId val="0"/>
      </c:bar3DChart>
      <c:catAx>
        <c:axId val="80732544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hu-HU"/>
          </a:p>
        </c:txPr>
        <c:crossAx val="80735232"/>
        <c:crosses val="autoZero"/>
        <c:auto val="1"/>
        <c:lblAlgn val="ctr"/>
        <c:lblOffset val="100"/>
      </c:catAx>
      <c:valAx>
        <c:axId val="8073523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hu-HU"/>
          </a:p>
        </c:txPr>
        <c:crossAx val="80732544"/>
        <c:crosses val="autoZero"/>
        <c:crossBetween val="between"/>
      </c:valAx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l">
              <a:defRPr sz="1300" b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 b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61D4A9A5-1F32-4E82-A5F8-410140EED2CD}" type="datetime1">
              <a:rPr lang="hu-HU"/>
              <a:pPr>
                <a:defRPr/>
              </a:pPr>
              <a:t>2015.03.31.</a:t>
            </a:fld>
            <a:endParaRPr lang="hu-HU"/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>
              <a:defRPr sz="1300" b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 b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11F9C53A-59AF-4386-B001-245842001FC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l">
              <a:defRPr sz="1300" b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13DECD18-9B9D-4776-BC9B-43AB781D600A}" type="datetime1">
              <a:rPr lang="hu-HU"/>
              <a:pPr>
                <a:defRPr/>
              </a:pPr>
              <a:t>2015.03.31.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hu-HU" noProof="0" smtClean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>
              <a:defRPr sz="1300" b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7D3174E1-DAFF-4678-95E4-7C6709CC21F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73B94-7327-4507-A441-9BF01285BCC4}" type="datetime1">
              <a:rPr lang="hu-HU" smtClean="0"/>
              <a:t>2015.03.31.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Networkshop l 2015.03.31 – 04.02. l Sárospatak</a:t>
            </a:r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F726F-8BFD-4F3E-AB5E-7359BCFFDA9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5A8B8-31A1-406D-B8EF-D61664F2FBFF}" type="datetime1">
              <a:rPr lang="hu-HU" smtClean="0"/>
              <a:t>2015.03.31.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Networkshop l 2015.03.31 – 04.02. l Sárospatak</a:t>
            </a:r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DE2DB-E087-4ED3-AFAB-A4D0802D9E5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34186-2532-4DE9-BCA7-BCD1AFCB831C}" type="datetime1">
              <a:rPr lang="hu-HU" smtClean="0"/>
              <a:t>2015.03.31.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Networkshop l 2015.03.31 – 04.02. l Sárospatak</a:t>
            </a:r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4E953-B87C-4BA8-9700-9B78EB4413C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A7719-C372-4A00-B565-7BF6BFB75348}" type="datetime1">
              <a:rPr lang="hu-HU" smtClean="0"/>
              <a:t>2015.03.31.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Networkshop l 2015.03.31 – 04.02. l Sárospatak</a:t>
            </a:r>
            <a:endParaRPr lang="hu-HU" dirty="0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1044E-EAC0-4D72-87A9-107BA1FA3CC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Cím, szöveg és 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94828-B914-43DC-A35F-2E60F05D791E}" type="datetime1">
              <a:rPr lang="hu-HU" smtClean="0"/>
              <a:t>2015.03.31.</a:t>
            </a:fld>
            <a:endParaRPr lang="hu-HU"/>
          </a:p>
        </p:txBody>
      </p:sp>
      <p:sp>
        <p:nvSpPr>
          <p:cNvPr id="7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Networkshop l 2015.03.31 – 04.02. l Sárospatak</a:t>
            </a:r>
            <a:endParaRPr lang="hu-HU" dirty="0"/>
          </a:p>
        </p:txBody>
      </p:sp>
      <p:sp>
        <p:nvSpPr>
          <p:cNvPr id="8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58056-A840-4B60-8889-49E5F8D7E02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Cím, 1 nagy és 2 kisebb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1C72D-3588-40E2-9D4F-22BC1DE07141}" type="datetime1">
              <a:rPr lang="hu-HU" smtClean="0"/>
              <a:t>2015.03.31.</a:t>
            </a:fld>
            <a:endParaRPr lang="hu-HU"/>
          </a:p>
        </p:txBody>
      </p:sp>
      <p:sp>
        <p:nvSpPr>
          <p:cNvPr id="7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Networkshop l 2015.03.31 – 04.02. l Sárospatak</a:t>
            </a:r>
            <a:endParaRPr lang="hu-HU" dirty="0"/>
          </a:p>
        </p:txBody>
      </p:sp>
      <p:sp>
        <p:nvSpPr>
          <p:cNvPr id="8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37840-0B1A-4AEA-BA1F-25E9F14642D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Cím és 4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63B4F-E388-4D8D-898F-98AF88909FBD}" type="datetime1">
              <a:rPr lang="hu-HU" smtClean="0"/>
              <a:t>2015.03.31.</a:t>
            </a:fld>
            <a:endParaRPr lang="hu-HU"/>
          </a:p>
        </p:txBody>
      </p:sp>
      <p:sp>
        <p:nvSpPr>
          <p:cNvPr id="8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Networkshop l 2015.03.31 – 04.02. l Sárospatak</a:t>
            </a:r>
            <a:endParaRPr lang="hu-HU" dirty="0"/>
          </a:p>
        </p:txBody>
      </p:sp>
      <p:sp>
        <p:nvSpPr>
          <p:cNvPr id="9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110E4-0809-43F1-9C22-8251944137A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Cím, ábra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ClipArt-elem helye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1CAD7-66A1-4F2D-9480-99FF334BF746}" type="datetime1">
              <a:rPr lang="hu-HU" smtClean="0"/>
              <a:t>2015.03.31.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Networkshop l 2015.03.31 – 04.02. l Sárospatak</a:t>
            </a:r>
            <a:endParaRPr lang="hu-HU" dirty="0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C9BA9-0EB7-486A-9347-46781123CAF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Cím, tartalo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DA62C-26E7-4100-B256-2130AD6113B7}" type="datetime1">
              <a:rPr lang="hu-HU" smtClean="0"/>
              <a:t>2015.03.31.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Networkshop l 2015.03.31 – 04.02. l Sárospatak</a:t>
            </a:r>
            <a:endParaRPr lang="hu-HU" dirty="0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DD4F9-172F-4D10-87BD-4A463032926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Cím és tábláz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áblázat hely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hu-HU" noProof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F3B70-70D5-457D-A63E-108A4C09EEFA}" type="datetime1">
              <a:rPr lang="hu-HU" smtClean="0"/>
              <a:t>2015.03.31.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Networkshop l 2015.03.31 – 04.02. l Sárospatak</a:t>
            </a:r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540F1-D369-4685-97CC-443743E2251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DEAF6-5FE5-406E-B626-0B5976AC57A7}" type="datetime1">
              <a:rPr lang="hu-HU" smtClean="0"/>
              <a:t>2015.03.31.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Networkshop l 2015.03.31 – 04.02. l Sárospatak</a:t>
            </a:r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48DB2-3E43-45CD-B681-E5E0EE253E6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8F811-0FB7-4A3B-8D80-E3921F6523CB}" type="datetime1">
              <a:rPr lang="hu-HU" smtClean="0"/>
              <a:t>2015.03.31.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Networkshop l 2015.03.31 – 04.02. l Sárospatak</a:t>
            </a:r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69990-5C9A-4F62-BD2A-9B6F6211BDF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8FA82-1E7A-4625-AC10-45AF7E45DD3F}" type="datetime1">
              <a:rPr lang="hu-HU" smtClean="0"/>
              <a:t>2015.03.31.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Networkshop l 2015.03.31 – 04.02. l Sárospatak</a:t>
            </a:r>
            <a:endParaRPr lang="hu-HU" dirty="0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BD19C-1F4C-4F2E-A219-D7D90B46990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17D24-E68B-47D1-AB7D-14FF21A560E5}" type="datetime1">
              <a:rPr lang="hu-HU" smtClean="0"/>
              <a:t>2015.03.31.</a:t>
            </a:fld>
            <a:endParaRPr lang="hu-HU"/>
          </a:p>
        </p:txBody>
      </p:sp>
      <p:sp>
        <p:nvSpPr>
          <p:cNvPr id="8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Networkshop l 2015.03.31 – 04.02. l Sárospatak</a:t>
            </a:r>
            <a:endParaRPr lang="hu-HU" dirty="0"/>
          </a:p>
        </p:txBody>
      </p:sp>
      <p:sp>
        <p:nvSpPr>
          <p:cNvPr id="9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2BD42-3589-4BE1-83DE-D963538471E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3256D-4C57-42E7-A53E-1ACD5B6775DF}" type="datetime1">
              <a:rPr lang="hu-HU" smtClean="0"/>
              <a:t>2015.03.31.</a:t>
            </a:fld>
            <a:endParaRPr lang="hu-HU"/>
          </a:p>
        </p:txBody>
      </p:sp>
      <p:sp>
        <p:nvSpPr>
          <p:cNvPr id="4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Networkshop l 2015.03.31 – 04.02. l Sárospatak</a:t>
            </a:r>
            <a:endParaRPr lang="hu-HU" dirty="0"/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501DD9-6788-493E-A338-AB457143D81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A3DDB-CE99-4FE5-AE8B-88020DEA52E6}" type="datetime1">
              <a:rPr lang="hu-HU" smtClean="0"/>
              <a:t>2015.03.31.</a:t>
            </a:fld>
            <a:endParaRPr lang="hu-HU"/>
          </a:p>
        </p:txBody>
      </p:sp>
      <p:sp>
        <p:nvSpPr>
          <p:cNvPr id="3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Networkshop l 2015.03.31 – 04.02. l Sárospatak</a:t>
            </a:r>
            <a:endParaRPr lang="hu-HU" dirty="0"/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CF666-A314-4E5F-9F9F-A84D494691B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B176E-5485-4C45-AD47-1A23C75305E7}" type="datetime1">
              <a:rPr lang="hu-HU" smtClean="0"/>
              <a:t>2015.03.31.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Networkshop l 2015.03.31 – 04.02. l Sárospatak</a:t>
            </a:r>
            <a:endParaRPr lang="hu-HU" dirty="0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601E9-0314-4C5A-A277-2ADD9E2DCBE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77CFD-4AC5-4CC0-8A56-1E55965EE98A}" type="datetime1">
              <a:rPr lang="hu-HU" smtClean="0"/>
              <a:t>2015.03.31.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Networkshop l 2015.03.31 – 04.02. l Sárospatak</a:t>
            </a:r>
            <a:endParaRPr lang="hu-HU" dirty="0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E523C-B323-44A4-A884-36431643939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ím hely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3315" name="Szöveg hely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AE0606B-5E07-49EA-A46C-1FEEE0075DD1}" type="datetime1">
              <a:rPr lang="hu-HU" smtClean="0"/>
              <a:t>2015.03.31.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 smtClean="0"/>
              <a:t>Networkshop l 2015.03.31 – 04.02. l Sárospatak</a:t>
            </a:r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5FAE1C0-DBA2-4B53-9893-F15E666C22F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/>
          </p:cNvSpPr>
          <p:nvPr>
            <p:ph type="ctrTitle"/>
          </p:nvPr>
        </p:nvSpPr>
        <p:spPr>
          <a:xfrm>
            <a:off x="323850" y="1125538"/>
            <a:ext cx="8496300" cy="2881312"/>
          </a:xfrm>
        </p:spPr>
        <p:txBody>
          <a:bodyPr/>
          <a:lstStyle/>
          <a:p>
            <a:pPr eaLnBrk="1" hangingPunct="1"/>
            <a:r>
              <a:rPr lang="hu-HU" sz="4800" b="1" dirty="0" smtClean="0">
                <a:solidFill>
                  <a:schemeClr val="bg2"/>
                </a:solidFill>
                <a:latin typeface="Calibri" pitchFamily="34" charset="0"/>
              </a:rPr>
              <a:t>EDIT</a:t>
            </a:r>
            <a:br>
              <a:rPr lang="hu-HU" sz="4800" b="1" dirty="0" smtClean="0">
                <a:solidFill>
                  <a:schemeClr val="bg2"/>
                </a:solidFill>
                <a:latin typeface="Calibri" pitchFamily="34" charset="0"/>
              </a:rPr>
            </a:br>
            <a:r>
              <a:rPr lang="hu-HU" sz="4800" b="1" dirty="0" smtClean="0">
                <a:solidFill>
                  <a:schemeClr val="bg2"/>
                </a:solidFill>
                <a:latin typeface="Calibri" pitchFamily="34" charset="0"/>
              </a:rPr>
              <a:t>Az ELTE repozitóriumának építése</a:t>
            </a:r>
            <a:endParaRPr lang="hu-HU" sz="4800" b="1" dirty="0" smtClean="0">
              <a:solidFill>
                <a:schemeClr val="bg2"/>
              </a:solidFill>
              <a:latin typeface="Calibri" pitchFamily="34" charset="0"/>
              <a:ea typeface="MS Mincho" pitchFamily="49" charset="-128"/>
            </a:endParaRPr>
          </a:p>
        </p:txBody>
      </p:sp>
      <p:sp>
        <p:nvSpPr>
          <p:cNvPr id="14339" name="Text Box 1032"/>
          <p:cNvSpPr txBox="1">
            <a:spLocks noChangeArrowheads="1"/>
          </p:cNvSpPr>
          <p:nvPr/>
        </p:nvSpPr>
        <p:spPr bwMode="auto">
          <a:xfrm>
            <a:off x="323528" y="4437063"/>
            <a:ext cx="8352928" cy="124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endParaRPr lang="hu-HU" sz="3200" dirty="0">
              <a:solidFill>
                <a:schemeClr val="bg2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hu-HU" sz="2800" dirty="0">
                <a:solidFill>
                  <a:schemeClr val="bg2"/>
                </a:solidFill>
                <a:latin typeface="Calibri" pitchFamily="34" charset="0"/>
              </a:rPr>
              <a:t>Virág </a:t>
            </a:r>
            <a:r>
              <a:rPr lang="hu-HU" sz="2800" dirty="0" smtClean="0">
                <a:solidFill>
                  <a:schemeClr val="bg2"/>
                </a:solidFill>
                <a:latin typeface="Calibri" pitchFamily="34" charset="0"/>
              </a:rPr>
              <a:t>Gabriella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hu-HU" sz="2800" dirty="0" smtClean="0">
                <a:solidFill>
                  <a:schemeClr val="bg2"/>
                </a:solidFill>
                <a:latin typeface="Calibri" pitchFamily="34" charset="0"/>
              </a:rPr>
              <a:t>ELTE Egyetemi könyvtár</a:t>
            </a:r>
          </a:p>
        </p:txBody>
      </p:sp>
      <p:sp>
        <p:nvSpPr>
          <p:cNvPr id="14341" name="Rectangle 7"/>
          <p:cNvSpPr>
            <a:spLocks noChangeArrowheads="1"/>
          </p:cNvSpPr>
          <p:nvPr/>
        </p:nvSpPr>
        <p:spPr bwMode="auto">
          <a:xfrm>
            <a:off x="2674468" y="6477000"/>
            <a:ext cx="36569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1400" b="0" dirty="0" smtClean="0">
                <a:solidFill>
                  <a:schemeClr val="bg2"/>
                </a:solidFill>
                <a:latin typeface="Calibri" pitchFamily="34" charset="0"/>
              </a:rPr>
              <a:t>Networkshop l 2015.03.31 – 04.02. </a:t>
            </a:r>
            <a:r>
              <a:rPr lang="hu-HU" sz="1400" b="0" dirty="0">
                <a:solidFill>
                  <a:schemeClr val="bg2"/>
                </a:solidFill>
                <a:latin typeface="Calibri" pitchFamily="34" charset="0"/>
              </a:rPr>
              <a:t>l </a:t>
            </a:r>
            <a:r>
              <a:rPr lang="hu-HU" sz="1400" b="0" dirty="0" smtClean="0">
                <a:solidFill>
                  <a:schemeClr val="bg2"/>
                </a:solidFill>
                <a:latin typeface="Calibri" pitchFamily="34" charset="0"/>
              </a:rPr>
              <a:t>Sárospatak</a:t>
            </a:r>
            <a:endParaRPr lang="hu-HU" sz="1400" b="0" dirty="0">
              <a:solidFill>
                <a:schemeClr val="bg2"/>
              </a:solidFill>
              <a:latin typeface="Calibri" pitchFamily="34" charset="0"/>
            </a:endParaRPr>
          </a:p>
        </p:txBody>
      </p:sp>
      <p:pic>
        <p:nvPicPr>
          <p:cNvPr id="7" name="Kép 6" descr="20110314144545!ELTE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88640"/>
            <a:ext cx="1428863" cy="14203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Élőláb helye 4"/>
          <p:cNvSpPr>
            <a:spLocks noGrp="1"/>
          </p:cNvSpPr>
          <p:nvPr>
            <p:ph type="ftr" sz="quarter" idx="11"/>
          </p:nvPr>
        </p:nvSpPr>
        <p:spPr bwMode="auto">
          <a:xfrm>
            <a:off x="2483768" y="6356350"/>
            <a:ext cx="396044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Networkshop l 2015.03.31 – 04.02. l Sárospatak</a:t>
            </a:r>
            <a:endParaRPr lang="hu-HU" dirty="0">
              <a:solidFill>
                <a:schemeClr val="bg2"/>
              </a:solidFill>
            </a:endParaRPr>
          </a:p>
        </p:txBody>
      </p:sp>
      <p:sp>
        <p:nvSpPr>
          <p:cNvPr id="16388" name="Rectangle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eaLnBrk="1" hangingPunct="1"/>
            <a:r>
              <a:rPr lang="hu-HU" dirty="0" smtClean="0">
                <a:solidFill>
                  <a:schemeClr val="bg1"/>
                </a:solidFill>
                <a:latin typeface="Calibri" pitchFamily="34" charset="0"/>
              </a:rPr>
              <a:t>Jogi keretek</a:t>
            </a:r>
          </a:p>
        </p:txBody>
      </p:sp>
      <p:sp>
        <p:nvSpPr>
          <p:cNvPr id="4101" name="Szövegdoboz 4"/>
          <p:cNvSpPr txBox="1">
            <a:spLocks noChangeArrowheads="1"/>
          </p:cNvSpPr>
          <p:nvPr/>
        </p:nvSpPr>
        <p:spPr bwMode="auto">
          <a:xfrm>
            <a:off x="395536" y="1052736"/>
            <a:ext cx="821531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buFont typeface="Arial" charset="0"/>
              <a:buChar char="•"/>
            </a:pPr>
            <a:r>
              <a:rPr lang="hu-HU" sz="2400" dirty="0">
                <a:latin typeface="Calibri" pitchFamily="34" charset="0"/>
              </a:rPr>
              <a:t>  Szjt. 30. § (1999. évi LXXVI. törvény a szerzői jogról) </a:t>
            </a:r>
          </a:p>
          <a:p>
            <a:pPr algn="l">
              <a:buFont typeface="Arial" charset="0"/>
              <a:buChar char="•"/>
            </a:pPr>
            <a:r>
              <a:rPr lang="hu-HU" sz="2400" dirty="0">
                <a:latin typeface="Calibri" pitchFamily="34" charset="0"/>
              </a:rPr>
              <a:t>  Szjt. 38. § (1999. évi LXXVI. törvény a szerzői jogról) </a:t>
            </a:r>
          </a:p>
          <a:p>
            <a:pPr algn="l">
              <a:buFont typeface="Arial" charset="0"/>
              <a:buChar char="•"/>
            </a:pPr>
            <a:r>
              <a:rPr lang="hu-HU" sz="2400" dirty="0">
                <a:latin typeface="Calibri" pitchFamily="34" charset="0"/>
              </a:rPr>
              <a:t>  117/2004. (IV. 28.) Kormányrendelet</a:t>
            </a:r>
          </a:p>
          <a:p>
            <a:pPr algn="l">
              <a:buFont typeface="Arial" charset="0"/>
              <a:buChar char="•"/>
            </a:pPr>
            <a:r>
              <a:rPr lang="hu-HU" sz="2400" dirty="0">
                <a:latin typeface="Calibri" pitchFamily="34" charset="0"/>
              </a:rPr>
              <a:t>  51/2001. (IV.3.) Kormányrendelet 40-41. §</a:t>
            </a:r>
          </a:p>
          <a:p>
            <a:pPr algn="l">
              <a:buFont typeface="Arial" charset="0"/>
              <a:buChar char="•"/>
            </a:pPr>
            <a:r>
              <a:rPr lang="hu-HU" sz="2400" dirty="0">
                <a:latin typeface="Calibri" pitchFamily="34" charset="0"/>
              </a:rPr>
              <a:t>  33/2007. (III. 7.) Kormányrendelet 11. §</a:t>
            </a:r>
          </a:p>
          <a:p>
            <a:pPr algn="l">
              <a:buFont typeface="Arial" charset="0"/>
              <a:buChar char="•"/>
            </a:pPr>
            <a:endParaRPr lang="hu-HU" sz="2400" dirty="0">
              <a:latin typeface="Calibri" pitchFamily="34" charset="0"/>
            </a:endParaRPr>
          </a:p>
          <a:p>
            <a:pPr algn="l"/>
            <a:r>
              <a:rPr lang="hu-HU" sz="2400" dirty="0">
                <a:solidFill>
                  <a:srgbClr val="FFC000"/>
                </a:solidFill>
                <a:latin typeface="Calibri" pitchFamily="34" charset="0"/>
              </a:rPr>
              <a:t>ELTE szintű működés szabályozása:</a:t>
            </a:r>
          </a:p>
          <a:p>
            <a:pPr algn="l">
              <a:buFont typeface="Arial" charset="0"/>
              <a:buChar char="•"/>
            </a:pPr>
            <a:r>
              <a:rPr lang="hu-HU" sz="2400" dirty="0">
                <a:latin typeface="Calibri" pitchFamily="34" charset="0"/>
              </a:rPr>
              <a:t>  6/2012. (II.23.) számú rektori utasítás</a:t>
            </a:r>
          </a:p>
          <a:p>
            <a:pPr algn="l">
              <a:buFont typeface="Arial" charset="0"/>
              <a:buChar char="•"/>
            </a:pPr>
            <a:r>
              <a:rPr lang="hu-HU" sz="2400" dirty="0">
                <a:latin typeface="Calibri" pitchFamily="34" charset="0"/>
              </a:rPr>
              <a:t>  ELTE Szervezeti és Működési Szabályzata,</a:t>
            </a:r>
            <a:br>
              <a:rPr lang="hu-HU" sz="2400" dirty="0">
                <a:latin typeface="Calibri" pitchFamily="34" charset="0"/>
              </a:rPr>
            </a:br>
            <a:r>
              <a:rPr lang="hu-HU" sz="2400" dirty="0">
                <a:latin typeface="Calibri" pitchFamily="34" charset="0"/>
              </a:rPr>
              <a:t>I. kötet: Szervezeti és Működési Rend</a:t>
            </a:r>
            <a:br>
              <a:rPr lang="hu-HU" sz="2400" dirty="0">
                <a:latin typeface="Calibri" pitchFamily="34" charset="0"/>
              </a:rPr>
            </a:br>
            <a:r>
              <a:rPr lang="hu-HU" sz="2400" dirty="0">
                <a:latin typeface="Calibri" pitchFamily="34" charset="0"/>
              </a:rPr>
              <a:t>8. sz. melléklete: Egyetemi Könyvtári Szolgálat Szervezeti és   Működési Szabályzata</a:t>
            </a:r>
          </a:p>
          <a:p>
            <a:pPr algn="l"/>
            <a:r>
              <a:rPr lang="hu-HU" sz="2400" dirty="0">
                <a:latin typeface="Calibri" pitchFamily="34" charset="0"/>
              </a:rPr>
              <a:t>12. sz. melléklete: Doktori szabályzat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Élőláb helye 4"/>
          <p:cNvSpPr>
            <a:spLocks noGrp="1"/>
          </p:cNvSpPr>
          <p:nvPr>
            <p:ph type="ftr" sz="quarter" idx="11"/>
          </p:nvPr>
        </p:nvSpPr>
        <p:spPr bwMode="auto">
          <a:xfrm>
            <a:off x="2483768" y="6356350"/>
            <a:ext cx="396044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Networkshop l 2015.03.31 – 04.02. l Sárospatak</a:t>
            </a:r>
            <a:endParaRPr lang="hu-HU" dirty="0">
              <a:solidFill>
                <a:schemeClr val="bg2"/>
              </a:solidFill>
            </a:endParaRPr>
          </a:p>
        </p:txBody>
      </p:sp>
      <p:sp>
        <p:nvSpPr>
          <p:cNvPr id="16388" name="Rectangle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eaLnBrk="1" hangingPunct="1"/>
            <a:r>
              <a:rPr lang="hu-HU" dirty="0" smtClean="0">
                <a:solidFill>
                  <a:schemeClr val="bg1"/>
                </a:solidFill>
                <a:latin typeface="Calibri" pitchFamily="34" charset="0"/>
              </a:rPr>
              <a:t>Szabályzati háttér kialakítása</a:t>
            </a:r>
            <a:endParaRPr lang="hu-HU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101" name="Szövegdoboz 4"/>
          <p:cNvSpPr txBox="1">
            <a:spLocks noChangeArrowheads="1"/>
          </p:cNvSpPr>
          <p:nvPr/>
        </p:nvSpPr>
        <p:spPr bwMode="auto">
          <a:xfrm>
            <a:off x="179512" y="1268760"/>
            <a:ext cx="843133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buFont typeface="Arial" charset="0"/>
              <a:buChar char="•"/>
            </a:pPr>
            <a:r>
              <a:rPr lang="hu-HU" sz="2400" dirty="0" smtClean="0">
                <a:latin typeface="Calibri" pitchFamily="34" charset="0"/>
              </a:rPr>
              <a:t>  Doktori disszertációk</a:t>
            </a:r>
          </a:p>
          <a:p>
            <a:pPr algn="l">
              <a:buFont typeface="Arial" charset="0"/>
              <a:buChar char="•"/>
            </a:pPr>
            <a:r>
              <a:rPr lang="hu-HU" sz="2400" dirty="0" smtClean="0">
                <a:latin typeface="Calibri" pitchFamily="34" charset="0"/>
              </a:rPr>
              <a:t> </a:t>
            </a:r>
            <a:r>
              <a:rPr lang="hu-HU" sz="2400" dirty="0" smtClean="0">
                <a:latin typeface="Calibri" pitchFamily="34" charset="0"/>
              </a:rPr>
              <a:t> Szakdolgozatok</a:t>
            </a:r>
          </a:p>
          <a:p>
            <a:pPr algn="l">
              <a:buFont typeface="Arial" charset="0"/>
              <a:buChar char="•"/>
            </a:pPr>
            <a:r>
              <a:rPr lang="hu-HU" sz="2400" dirty="0" smtClean="0">
                <a:latin typeface="Calibri" pitchFamily="34" charset="0"/>
              </a:rPr>
              <a:t> </a:t>
            </a:r>
            <a:r>
              <a:rPr lang="hu-HU" sz="2400" dirty="0" smtClean="0">
                <a:latin typeface="Calibri" pitchFamily="34" charset="0"/>
              </a:rPr>
              <a:t> Használati szabályzat</a:t>
            </a:r>
          </a:p>
          <a:p>
            <a:pPr algn="l">
              <a:buFont typeface="Arial" charset="0"/>
              <a:buChar char="•"/>
            </a:pPr>
            <a:r>
              <a:rPr lang="hu-HU" sz="2400" dirty="0" smtClean="0">
                <a:latin typeface="Calibri" pitchFamily="34" charset="0"/>
              </a:rPr>
              <a:t> </a:t>
            </a:r>
            <a:r>
              <a:rPr lang="hu-HU" sz="2400" dirty="0" smtClean="0">
                <a:latin typeface="Calibri" pitchFamily="34" charset="0"/>
              </a:rPr>
              <a:t> Folyamatleírások</a:t>
            </a:r>
          </a:p>
          <a:p>
            <a:pPr algn="l">
              <a:buFont typeface="Arial" charset="0"/>
              <a:buChar char="•"/>
            </a:pPr>
            <a:r>
              <a:rPr lang="hu-HU" sz="2400" dirty="0" smtClean="0">
                <a:latin typeface="Calibri" pitchFamily="34" charset="0"/>
              </a:rPr>
              <a:t> </a:t>
            </a:r>
            <a:r>
              <a:rPr lang="hu-HU" sz="2400" dirty="0" smtClean="0">
                <a:latin typeface="Calibri" pitchFamily="34" charset="0"/>
              </a:rPr>
              <a:t> Folyamatábrák</a:t>
            </a:r>
            <a:endParaRPr lang="hu-HU" sz="2400" dirty="0">
              <a:latin typeface="Calibri" pitchFamily="34" charset="0"/>
            </a:endParaRPr>
          </a:p>
        </p:txBody>
      </p:sp>
      <p:pic>
        <p:nvPicPr>
          <p:cNvPr id="44036" name="Picture 4" descr="Doktori_folyamat_abr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97542" y="2348880"/>
            <a:ext cx="7246458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Élőláb helye 4"/>
          <p:cNvSpPr>
            <a:spLocks noGrp="1"/>
          </p:cNvSpPr>
          <p:nvPr>
            <p:ph type="ftr" sz="quarter" idx="11"/>
          </p:nvPr>
        </p:nvSpPr>
        <p:spPr bwMode="auto">
          <a:xfrm>
            <a:off x="2483768" y="6356350"/>
            <a:ext cx="396044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Networkshop l 2015.03.31 – 04.02. l Sárospatak</a:t>
            </a:r>
            <a:endParaRPr lang="hu-HU" dirty="0">
              <a:solidFill>
                <a:schemeClr val="bg2"/>
              </a:solidFill>
            </a:endParaRPr>
          </a:p>
        </p:txBody>
      </p:sp>
      <p:sp>
        <p:nvSpPr>
          <p:cNvPr id="16388" name="Rectangle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eaLnBrk="1" hangingPunct="1"/>
            <a:r>
              <a:rPr lang="hu-HU" dirty="0" smtClean="0">
                <a:solidFill>
                  <a:schemeClr val="bg1"/>
                </a:solidFill>
                <a:latin typeface="Calibri" pitchFamily="34" charset="0"/>
              </a:rPr>
              <a:t>Népszerűsítés</a:t>
            </a:r>
            <a:endParaRPr lang="hu-HU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101" name="Szövegdoboz 4"/>
          <p:cNvSpPr txBox="1">
            <a:spLocks noChangeArrowheads="1"/>
          </p:cNvSpPr>
          <p:nvPr/>
        </p:nvSpPr>
        <p:spPr bwMode="auto">
          <a:xfrm>
            <a:off x="395536" y="1412776"/>
            <a:ext cx="821531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buFont typeface="Arial" charset="0"/>
              <a:buChar char="•"/>
            </a:pPr>
            <a:r>
              <a:rPr lang="hu-HU" sz="2400" dirty="0" smtClean="0">
                <a:latin typeface="Calibri" pitchFamily="34" charset="0"/>
              </a:rPr>
              <a:t>  Hírlevelek</a:t>
            </a:r>
          </a:p>
          <a:p>
            <a:pPr algn="l">
              <a:buFont typeface="Arial" charset="0"/>
              <a:buChar char="•"/>
            </a:pPr>
            <a:r>
              <a:rPr lang="hu-HU" sz="2400" dirty="0" smtClean="0">
                <a:latin typeface="Calibri" pitchFamily="34" charset="0"/>
              </a:rPr>
              <a:t>  Weblap - Információs oldal a könyvtári portálon</a:t>
            </a:r>
          </a:p>
          <a:p>
            <a:pPr algn="l">
              <a:buFont typeface="Arial" charset="0"/>
              <a:buChar char="•"/>
            </a:pPr>
            <a:r>
              <a:rPr lang="hu-HU" sz="2400" dirty="0" smtClean="0">
                <a:latin typeface="Calibri" pitchFamily="34" charset="0"/>
              </a:rPr>
              <a:t> </a:t>
            </a:r>
            <a:r>
              <a:rPr lang="hu-HU" sz="2400" dirty="0" smtClean="0">
                <a:latin typeface="Calibri" pitchFamily="34" charset="0"/>
              </a:rPr>
              <a:t> Közösségi felületek</a:t>
            </a:r>
          </a:p>
          <a:p>
            <a:pPr algn="l">
              <a:buFont typeface="Arial" charset="0"/>
              <a:buChar char="•"/>
            </a:pPr>
            <a:r>
              <a:rPr lang="hu-HU" sz="2400" dirty="0" smtClean="0">
                <a:latin typeface="Calibri" pitchFamily="34" charset="0"/>
              </a:rPr>
              <a:t> </a:t>
            </a:r>
            <a:r>
              <a:rPr lang="hu-HU" sz="2400" dirty="0" smtClean="0">
                <a:latin typeface="Calibri" pitchFamily="34" charset="0"/>
              </a:rPr>
              <a:t> Útmutatók, segédletek, tájékoztató anyagok</a:t>
            </a:r>
          </a:p>
          <a:p>
            <a:pPr algn="l">
              <a:buFont typeface="Arial" charset="0"/>
              <a:buChar char="•"/>
            </a:pPr>
            <a:r>
              <a:rPr lang="hu-HU" sz="2400" dirty="0" smtClean="0">
                <a:latin typeface="Calibri" pitchFamily="34" charset="0"/>
              </a:rPr>
              <a:t> </a:t>
            </a:r>
            <a:r>
              <a:rPr lang="hu-HU" sz="2400" dirty="0" smtClean="0">
                <a:latin typeface="Calibri" pitchFamily="34" charset="0"/>
              </a:rPr>
              <a:t> Képzések, előadókörút</a:t>
            </a:r>
            <a:endParaRPr lang="hu-HU" sz="2400" dirty="0" smtClean="0">
              <a:latin typeface="Calibri" pitchFamily="34" charset="0"/>
            </a:endParaRPr>
          </a:p>
          <a:p>
            <a:pPr algn="l">
              <a:buFont typeface="Arial" charset="0"/>
              <a:buChar char="•"/>
            </a:pPr>
            <a:r>
              <a:rPr lang="hu-HU" sz="2400" dirty="0" smtClean="0">
                <a:latin typeface="Calibri" pitchFamily="34" charset="0"/>
              </a:rPr>
              <a:t> </a:t>
            </a:r>
            <a:r>
              <a:rPr lang="hu-HU" sz="2400" dirty="0" smtClean="0">
                <a:latin typeface="Calibri" pitchFamily="34" charset="0"/>
              </a:rPr>
              <a:t> Központi e-mail cím (</a:t>
            </a:r>
            <a:r>
              <a:rPr lang="hu-HU" sz="2400" dirty="0" err="1" smtClean="0">
                <a:latin typeface="Calibri" pitchFamily="34" charset="0"/>
              </a:rPr>
              <a:t>editadmin</a:t>
            </a:r>
            <a:r>
              <a:rPr lang="hu-HU" sz="2400" dirty="0" smtClean="0">
                <a:latin typeface="Calibri" pitchFamily="34" charset="0"/>
              </a:rPr>
              <a:t>@</a:t>
            </a:r>
            <a:r>
              <a:rPr lang="hu-HU" sz="2400" dirty="0" err="1" smtClean="0">
                <a:latin typeface="Calibri" pitchFamily="34" charset="0"/>
              </a:rPr>
              <a:t>lib.elte.hu</a:t>
            </a:r>
            <a:r>
              <a:rPr lang="hu-HU" sz="2400" dirty="0" smtClean="0">
                <a:latin typeface="Calibri" pitchFamily="34" charset="0"/>
              </a:rPr>
              <a:t>)</a:t>
            </a:r>
            <a:endParaRPr lang="hu-HU" sz="24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Élőláb helye 4"/>
          <p:cNvSpPr>
            <a:spLocks noGrp="1"/>
          </p:cNvSpPr>
          <p:nvPr>
            <p:ph type="ftr" sz="quarter" idx="11"/>
          </p:nvPr>
        </p:nvSpPr>
        <p:spPr bwMode="auto">
          <a:xfrm>
            <a:off x="2411760" y="6356350"/>
            <a:ext cx="396044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Networkshop l 2015.03.31 – 04.02. l Sárospatak</a:t>
            </a:r>
            <a:endParaRPr lang="hu-HU" dirty="0">
              <a:solidFill>
                <a:schemeClr val="bg2"/>
              </a:solidFill>
            </a:endParaRPr>
          </a:p>
        </p:txBody>
      </p:sp>
      <p:sp>
        <p:nvSpPr>
          <p:cNvPr id="2150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dirty="0" smtClean="0">
                <a:solidFill>
                  <a:schemeClr val="bg1"/>
                </a:solidFill>
                <a:latin typeface="Calibri" pitchFamily="34" charset="0"/>
              </a:rPr>
              <a:t>Az EDIT a </a:t>
            </a:r>
            <a:r>
              <a:rPr lang="hu-HU" dirty="0" err="1" smtClean="0">
                <a:solidFill>
                  <a:schemeClr val="bg1"/>
                </a:solidFill>
                <a:latin typeface="Calibri" pitchFamily="34" charset="0"/>
              </a:rPr>
              <a:t>repozitóriumok</a:t>
            </a:r>
            <a:r>
              <a:rPr lang="hu-HU" dirty="0" smtClean="0">
                <a:solidFill>
                  <a:schemeClr val="bg1"/>
                </a:solidFill>
                <a:latin typeface="Calibri" pitchFamily="34" charset="0"/>
              </a:rPr>
              <a:t> között</a:t>
            </a:r>
            <a:endParaRPr lang="hu-HU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221" name="Szövegdoboz 5"/>
          <p:cNvSpPr txBox="1">
            <a:spLocks noChangeArrowheads="1"/>
          </p:cNvSpPr>
          <p:nvPr/>
        </p:nvSpPr>
        <p:spPr bwMode="auto">
          <a:xfrm>
            <a:off x="179512" y="1556792"/>
            <a:ext cx="856932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 typeface="Arial" pitchFamily="34" charset="0"/>
              <a:buChar char="•"/>
            </a:pPr>
            <a:r>
              <a:rPr lang="hu-HU" sz="2400" dirty="0" smtClean="0"/>
              <a:t>  </a:t>
            </a:r>
            <a:r>
              <a:rPr lang="hu-HU" sz="2400" dirty="0" err="1" smtClean="0"/>
              <a:t>Handle</a:t>
            </a:r>
            <a:r>
              <a:rPr lang="hu-HU" sz="2400" dirty="0" smtClean="0"/>
              <a:t> </a:t>
            </a:r>
            <a:r>
              <a:rPr lang="hu-HU" sz="2400" dirty="0" smtClean="0"/>
              <a:t>azonosító - URI </a:t>
            </a:r>
            <a:r>
              <a:rPr lang="hu-HU" sz="2400" dirty="0" smtClean="0"/>
              <a:t>(</a:t>
            </a:r>
            <a:r>
              <a:rPr lang="hu-HU" sz="2400" dirty="0" err="1" smtClean="0"/>
              <a:t>Universal</a:t>
            </a:r>
            <a:r>
              <a:rPr lang="hu-HU" sz="2400" dirty="0" smtClean="0"/>
              <a:t> </a:t>
            </a:r>
            <a:r>
              <a:rPr lang="hu-HU" sz="2400" dirty="0" err="1" smtClean="0"/>
              <a:t>Resource</a:t>
            </a:r>
            <a:r>
              <a:rPr lang="hu-HU" sz="2400" dirty="0" smtClean="0"/>
              <a:t> </a:t>
            </a:r>
            <a:r>
              <a:rPr lang="hu-HU" sz="2400" dirty="0" err="1" smtClean="0"/>
              <a:t>Identifier</a:t>
            </a:r>
            <a:r>
              <a:rPr lang="hu-HU" sz="2400" dirty="0" smtClean="0"/>
              <a:t>) </a:t>
            </a:r>
            <a:endParaRPr lang="hu-HU" sz="2400" dirty="0" smtClean="0"/>
          </a:p>
          <a:p>
            <a:pPr algn="l">
              <a:buFont typeface="Arial" pitchFamily="34" charset="0"/>
              <a:buChar char="•"/>
            </a:pPr>
            <a:r>
              <a:rPr lang="hu-HU" sz="2400" dirty="0" smtClean="0"/>
              <a:t> </a:t>
            </a:r>
            <a:r>
              <a:rPr lang="hu-HU" sz="2400" dirty="0" smtClean="0"/>
              <a:t> </a:t>
            </a:r>
            <a:r>
              <a:rPr lang="hu-HU" sz="2400" dirty="0" smtClean="0"/>
              <a:t>Minősített repozitórium</a:t>
            </a:r>
          </a:p>
          <a:p>
            <a:pPr algn="l">
              <a:buFont typeface="Arial" pitchFamily="34" charset="0"/>
              <a:buChar char="•"/>
            </a:pPr>
            <a:r>
              <a:rPr lang="hu-HU" sz="2400" dirty="0" smtClean="0"/>
              <a:t> </a:t>
            </a:r>
            <a:r>
              <a:rPr lang="hu-HU" sz="2400" dirty="0" smtClean="0"/>
              <a:t> </a:t>
            </a:r>
            <a:r>
              <a:rPr lang="hu-HU" sz="2400" dirty="0" smtClean="0"/>
              <a:t>OAI-PMH </a:t>
            </a:r>
            <a:r>
              <a:rPr lang="hu-HU" sz="2400" dirty="0"/>
              <a:t>(Open Archives Initiative </a:t>
            </a:r>
            <a:r>
              <a:rPr lang="hu-HU" sz="2400" dirty="0" err="1" smtClean="0"/>
              <a:t>Protocol</a:t>
            </a:r>
            <a:r>
              <a:rPr lang="hu-HU" sz="2400" dirty="0"/>
              <a:t> </a:t>
            </a:r>
            <a:r>
              <a:rPr lang="hu-HU" sz="2400" dirty="0" err="1" smtClean="0"/>
              <a:t>for</a:t>
            </a:r>
            <a:r>
              <a:rPr lang="hu-HU" sz="2400" dirty="0" smtClean="0"/>
              <a:t> </a:t>
            </a:r>
            <a:r>
              <a:rPr lang="hu-HU" sz="2400" dirty="0" smtClean="0"/>
              <a:t>	Metadata </a:t>
            </a:r>
            <a:r>
              <a:rPr lang="hu-HU" sz="2400" dirty="0"/>
              <a:t>Harvesting)  </a:t>
            </a:r>
            <a:r>
              <a:rPr lang="hu-HU" sz="2400" dirty="0" smtClean="0"/>
              <a:t>kompatibilitás</a:t>
            </a:r>
          </a:p>
          <a:p>
            <a:pPr algn="l">
              <a:buFont typeface="Arial" pitchFamily="34" charset="0"/>
              <a:buChar char="•"/>
            </a:pPr>
            <a:r>
              <a:rPr lang="hu-HU" sz="2400" dirty="0" smtClean="0"/>
              <a:t> </a:t>
            </a:r>
            <a:r>
              <a:rPr lang="hu-HU" sz="2400" dirty="0" smtClean="0"/>
              <a:t> Aggregátor szolgáltatás (pl. OpenDOAR)</a:t>
            </a:r>
          </a:p>
          <a:p>
            <a:pPr algn="l">
              <a:buFont typeface="Arial" pitchFamily="34" charset="0"/>
              <a:buChar char="•"/>
            </a:pPr>
            <a:r>
              <a:rPr lang="hu-HU" sz="2400" dirty="0" smtClean="0"/>
              <a:t> </a:t>
            </a:r>
            <a:r>
              <a:rPr lang="hu-HU" sz="2400" dirty="0" smtClean="0"/>
              <a:t> OpenAIRE kompatibilitás tesztelés</a:t>
            </a:r>
          </a:p>
          <a:p>
            <a:pPr algn="l">
              <a:buFont typeface="Arial" pitchFamily="34" charset="0"/>
              <a:buChar char="•"/>
            </a:pPr>
            <a:r>
              <a:rPr lang="hu-HU" sz="2400" dirty="0" smtClean="0"/>
              <a:t> </a:t>
            </a:r>
            <a:r>
              <a:rPr lang="hu-HU" sz="2400" dirty="0" smtClean="0"/>
              <a:t> Google, </a:t>
            </a:r>
            <a:r>
              <a:rPr lang="hu-HU" sz="2400" dirty="0" err="1" smtClean="0"/>
              <a:t>Google</a:t>
            </a:r>
            <a:r>
              <a:rPr lang="hu-HU" sz="2400" dirty="0" smtClean="0"/>
              <a:t> Scholar</a:t>
            </a:r>
          </a:p>
          <a:p>
            <a:pPr algn="l">
              <a:buFont typeface="Arial" pitchFamily="34" charset="0"/>
              <a:buChar char="•"/>
            </a:pPr>
            <a:r>
              <a:rPr lang="hu-HU" sz="2400" dirty="0" smtClean="0"/>
              <a:t> </a:t>
            </a:r>
            <a:r>
              <a:rPr lang="hu-HU" sz="2400" dirty="0" smtClean="0"/>
              <a:t> Statisztika</a:t>
            </a:r>
          </a:p>
          <a:p>
            <a:pPr algn="l">
              <a:buFont typeface="Arial" pitchFamily="34" charset="0"/>
              <a:buChar char="•"/>
            </a:pPr>
            <a:r>
              <a:rPr lang="hu-HU" sz="2400" dirty="0" smtClean="0"/>
              <a:t>  Export - Import</a:t>
            </a:r>
          </a:p>
          <a:p>
            <a:pPr algn="l">
              <a:buFont typeface="Arial" pitchFamily="34" charset="0"/>
              <a:buChar char="•"/>
            </a:pPr>
            <a:endParaRPr lang="hu-HU" sz="2400" dirty="0"/>
          </a:p>
          <a:p>
            <a:pPr algn="l"/>
            <a:endParaRPr lang="hu-HU" sz="2400" dirty="0">
              <a:latin typeface="Garamond" pitchFamily="18" charset="0"/>
            </a:endParaRPr>
          </a:p>
          <a:p>
            <a:pPr algn="l"/>
            <a:endParaRPr lang="hu-HU" sz="2400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Élőláb helye 4"/>
          <p:cNvSpPr>
            <a:spLocks noGrp="1"/>
          </p:cNvSpPr>
          <p:nvPr>
            <p:ph type="ftr" sz="quarter" idx="11"/>
          </p:nvPr>
        </p:nvSpPr>
        <p:spPr bwMode="auto">
          <a:xfrm>
            <a:off x="2267744" y="6237312"/>
            <a:ext cx="4176464" cy="48416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solidFill>
                  <a:schemeClr val="bg2"/>
                </a:solidFill>
              </a:rPr>
              <a:t>Networkshop l 2015.03.31 – 04.02. l Sárospatak</a:t>
            </a:r>
            <a:endParaRPr lang="hu-HU" dirty="0" smtClean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40964" name="Tartalom helye 4"/>
          <p:cNvSpPr>
            <a:spLocks noGrp="1"/>
          </p:cNvSpPr>
          <p:nvPr>
            <p:ph idx="4294967295"/>
          </p:nvPr>
        </p:nvSpPr>
        <p:spPr>
          <a:xfrm>
            <a:off x="457200" y="357188"/>
            <a:ext cx="8229600" cy="5214937"/>
          </a:xfrm>
        </p:spPr>
        <p:txBody>
          <a:bodyPr/>
          <a:lstStyle/>
          <a:p>
            <a:pPr marL="0" algn="ctr" eaLnBrk="1" hangingPunct="1">
              <a:buFont typeface="Arial" charset="0"/>
              <a:buNone/>
            </a:pPr>
            <a:endParaRPr lang="hu-HU" dirty="0" smtClean="0">
              <a:latin typeface="Verdana" pitchFamily="34" charset="0"/>
            </a:endParaRPr>
          </a:p>
          <a:p>
            <a:pPr marL="0" algn="ctr" eaLnBrk="1" hangingPunct="1">
              <a:buFont typeface="Arial" charset="0"/>
              <a:buNone/>
            </a:pPr>
            <a:endParaRPr lang="hu-HU" dirty="0" smtClean="0">
              <a:latin typeface="Verdana" pitchFamily="34" charset="0"/>
            </a:endParaRPr>
          </a:p>
          <a:p>
            <a:pPr marL="0" algn="ctr" eaLnBrk="1" hangingPunct="1">
              <a:buFont typeface="Arial" charset="0"/>
              <a:buNone/>
            </a:pPr>
            <a:r>
              <a:rPr lang="hu-HU" dirty="0" smtClean="0">
                <a:latin typeface="Verdana" pitchFamily="34" charset="0"/>
              </a:rPr>
              <a:t/>
            </a:r>
            <a:br>
              <a:rPr lang="hu-HU" dirty="0" smtClean="0">
                <a:latin typeface="Verdana" pitchFamily="34" charset="0"/>
              </a:rPr>
            </a:br>
            <a:r>
              <a:rPr lang="hu-HU" sz="5400" b="1" dirty="0" smtClean="0">
                <a:solidFill>
                  <a:schemeClr val="bg2"/>
                </a:solidFill>
              </a:rPr>
              <a:t>Köszönöm a figyelmet!</a:t>
            </a:r>
          </a:p>
          <a:p>
            <a:pPr marL="0" algn="ctr" eaLnBrk="1" hangingPunct="1">
              <a:buFont typeface="Arial" charset="0"/>
              <a:buNone/>
            </a:pPr>
            <a:endParaRPr lang="hu-HU" sz="5400" b="1" dirty="0" smtClean="0">
              <a:solidFill>
                <a:schemeClr val="bg2"/>
              </a:solidFill>
            </a:endParaRPr>
          </a:p>
          <a:p>
            <a:pPr marL="0" algn="ctr" eaLnBrk="1" hangingPunct="1">
              <a:buFont typeface="Arial" charset="0"/>
              <a:buNone/>
            </a:pPr>
            <a:r>
              <a:rPr lang="hu-HU" b="1" dirty="0" smtClean="0">
                <a:solidFill>
                  <a:schemeClr val="bg2"/>
                </a:solidFill>
              </a:rPr>
              <a:t>Virág Gabriella</a:t>
            </a:r>
          </a:p>
          <a:p>
            <a:pPr marL="0" algn="ctr" eaLnBrk="1" hangingPunct="1">
              <a:buFont typeface="Arial" charset="0"/>
              <a:buNone/>
            </a:pPr>
            <a:r>
              <a:rPr lang="hu-HU" sz="2800" b="1" dirty="0" smtClean="0">
                <a:solidFill>
                  <a:schemeClr val="bg2"/>
                </a:solidFill>
              </a:rPr>
              <a:t>virag.gabriella@</a:t>
            </a:r>
            <a:r>
              <a:rPr lang="hu-HU" sz="2800" b="1" dirty="0" err="1" smtClean="0">
                <a:solidFill>
                  <a:schemeClr val="bg2"/>
                </a:solidFill>
              </a:rPr>
              <a:t>lib.elte.hu</a:t>
            </a:r>
            <a:r>
              <a:rPr lang="hu-HU" sz="4800" dirty="0" smtClean="0">
                <a:solidFill>
                  <a:schemeClr val="bg2"/>
                </a:solidFill>
              </a:rPr>
              <a:t/>
            </a:r>
            <a:br>
              <a:rPr lang="hu-HU" sz="4800" dirty="0" smtClean="0">
                <a:solidFill>
                  <a:schemeClr val="bg2"/>
                </a:solidFill>
              </a:rPr>
            </a:br>
            <a:endParaRPr lang="hu-HU" sz="4800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 spd="slow" advClick="0" advTm="6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Élőláb helye 4"/>
          <p:cNvSpPr>
            <a:spLocks noGrp="1"/>
          </p:cNvSpPr>
          <p:nvPr>
            <p:ph type="ftr" sz="quarter" idx="11"/>
          </p:nvPr>
        </p:nvSpPr>
        <p:spPr bwMode="auto">
          <a:xfrm>
            <a:off x="2555776" y="6356350"/>
            <a:ext cx="3816424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Networkshop l 2015.03.31 – 04.02. l Sárospatak</a:t>
            </a:r>
            <a:endParaRPr lang="hu-HU" dirty="0">
              <a:solidFill>
                <a:schemeClr val="bg2"/>
              </a:solidFill>
            </a:endParaRPr>
          </a:p>
        </p:txBody>
      </p:sp>
      <p:sp>
        <p:nvSpPr>
          <p:cNvPr id="1741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dirty="0" smtClean="0">
                <a:solidFill>
                  <a:schemeClr val="bg1"/>
                </a:solidFill>
                <a:latin typeface="+mn-lt"/>
              </a:rPr>
              <a:t>Az EDIT létrehozásának </a:t>
            </a:r>
            <a:r>
              <a:rPr lang="hu-HU" dirty="0" smtClean="0">
                <a:solidFill>
                  <a:schemeClr val="bg1"/>
                </a:solidFill>
                <a:latin typeface="+mn-lt"/>
              </a:rPr>
              <a:t>céljai</a:t>
            </a:r>
          </a:p>
        </p:txBody>
      </p:sp>
      <p:sp>
        <p:nvSpPr>
          <p:cNvPr id="5125" name="Szövegdoboz 4"/>
          <p:cNvSpPr txBox="1">
            <a:spLocks noChangeArrowheads="1"/>
          </p:cNvSpPr>
          <p:nvPr/>
        </p:nvSpPr>
        <p:spPr bwMode="auto">
          <a:xfrm>
            <a:off x="357188" y="1928813"/>
            <a:ext cx="8215312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25000"/>
              </a:lnSpc>
              <a:buFont typeface="Arial" charset="0"/>
              <a:buChar char="•"/>
            </a:pPr>
            <a:r>
              <a:rPr lang="hu-HU" altLang="hu-HU" sz="2400" dirty="0">
                <a:latin typeface="Calibri" pitchFamily="34" charset="0"/>
              </a:rPr>
              <a:t>  Archiválás, hozzáférhetőség</a:t>
            </a:r>
          </a:p>
          <a:p>
            <a:pPr algn="l">
              <a:lnSpc>
                <a:spcPct val="125000"/>
              </a:lnSpc>
              <a:buFont typeface="Arial" charset="0"/>
              <a:buChar char="•"/>
            </a:pPr>
            <a:r>
              <a:rPr lang="hu-HU" altLang="hu-HU" sz="2400" dirty="0">
                <a:latin typeface="Calibri" pitchFamily="34" charset="0"/>
              </a:rPr>
              <a:t>  Nyilvánosság növelés</a:t>
            </a:r>
          </a:p>
          <a:p>
            <a:pPr algn="l">
              <a:lnSpc>
                <a:spcPct val="125000"/>
              </a:lnSpc>
              <a:buFont typeface="Arial" charset="0"/>
              <a:buChar char="•"/>
            </a:pPr>
            <a:r>
              <a:rPr lang="hu-HU" altLang="hu-HU" sz="2400" dirty="0">
                <a:latin typeface="Calibri" pitchFamily="34" charset="0"/>
              </a:rPr>
              <a:t>  Oktatás támogatása</a:t>
            </a:r>
          </a:p>
          <a:p>
            <a:pPr algn="l">
              <a:lnSpc>
                <a:spcPct val="125000"/>
              </a:lnSpc>
              <a:buFont typeface="Arial" charset="0"/>
              <a:buChar char="•"/>
            </a:pPr>
            <a:r>
              <a:rPr lang="hu-HU" altLang="hu-HU" sz="2400" dirty="0">
                <a:latin typeface="Calibri" pitchFamily="34" charset="0"/>
              </a:rPr>
              <a:t>  Kutatási dokumentumok</a:t>
            </a:r>
          </a:p>
          <a:p>
            <a:pPr algn="l">
              <a:lnSpc>
                <a:spcPct val="125000"/>
              </a:lnSpc>
              <a:buFont typeface="Arial" charset="0"/>
              <a:buChar char="•"/>
            </a:pPr>
            <a:r>
              <a:rPr lang="hu-HU" altLang="hu-HU" sz="2400" dirty="0">
                <a:latin typeface="Calibri" pitchFamily="34" charset="0"/>
              </a:rPr>
              <a:t>  PhD dolgozatok közzététele</a:t>
            </a:r>
          </a:p>
          <a:p>
            <a:pPr algn="l">
              <a:lnSpc>
                <a:spcPct val="125000"/>
              </a:lnSpc>
              <a:buFont typeface="Arial" charset="0"/>
              <a:buChar char="•"/>
            </a:pPr>
            <a:r>
              <a:rPr lang="hu-HU" altLang="hu-HU" sz="2400" dirty="0">
                <a:latin typeface="Calibri" pitchFamily="34" charset="0"/>
              </a:rPr>
              <a:t>  Tudásvagyon reprezentálása</a:t>
            </a:r>
          </a:p>
          <a:p>
            <a:pPr algn="l">
              <a:lnSpc>
                <a:spcPct val="125000"/>
              </a:lnSpc>
              <a:buFont typeface="Arial" charset="0"/>
              <a:buChar char="•"/>
            </a:pPr>
            <a:r>
              <a:rPr lang="hu-HU" altLang="hu-HU" sz="2400" dirty="0">
                <a:latin typeface="Calibri" pitchFamily="34" charset="0"/>
              </a:rPr>
              <a:t>  Hallgatói dolgozatok rendszerezése</a:t>
            </a:r>
          </a:p>
          <a:p>
            <a:pPr algn="l">
              <a:lnSpc>
                <a:spcPct val="125000"/>
              </a:lnSpc>
              <a:buFont typeface="Arial" charset="0"/>
              <a:buChar char="•"/>
            </a:pPr>
            <a:r>
              <a:rPr lang="hu-HU" altLang="hu-HU" sz="2400" dirty="0">
                <a:latin typeface="Calibri" pitchFamily="34" charset="0"/>
              </a:rPr>
              <a:t>  Nem publikálásra szánt tartalmak archiválása</a:t>
            </a:r>
            <a:r>
              <a:rPr lang="hu-HU" sz="2400" dirty="0">
                <a:latin typeface="Calibri" pitchFamily="34" charset="0"/>
              </a:rPr>
              <a:t>  </a:t>
            </a:r>
          </a:p>
        </p:txBody>
      </p:sp>
      <p:pic>
        <p:nvPicPr>
          <p:cNvPr id="6" name="Kép 5" descr="20110314144545!ELTE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2204864"/>
            <a:ext cx="2133333" cy="212063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Élőláb helye 4"/>
          <p:cNvSpPr>
            <a:spLocks noGrp="1"/>
          </p:cNvSpPr>
          <p:nvPr>
            <p:ph type="ftr" sz="quarter" idx="11"/>
          </p:nvPr>
        </p:nvSpPr>
        <p:spPr bwMode="auto">
          <a:xfrm>
            <a:off x="2483768" y="6356350"/>
            <a:ext cx="3744416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Networkshop l 2015.03.31 – 04.02. l Sárospatak</a:t>
            </a:r>
            <a:endParaRPr lang="hu-HU" dirty="0">
              <a:solidFill>
                <a:schemeClr val="bg2"/>
              </a:solidFill>
            </a:endParaRPr>
          </a:p>
        </p:txBody>
      </p:sp>
      <p:sp>
        <p:nvSpPr>
          <p:cNvPr id="1946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dirty="0" smtClean="0">
                <a:solidFill>
                  <a:schemeClr val="bg1"/>
                </a:solidFill>
                <a:latin typeface="Calibri" pitchFamily="34" charset="0"/>
              </a:rPr>
              <a:t>Egyéni igények</a:t>
            </a:r>
          </a:p>
        </p:txBody>
      </p:sp>
      <p:sp>
        <p:nvSpPr>
          <p:cNvPr id="7174" name="Szövegdoboz 5"/>
          <p:cNvSpPr txBox="1">
            <a:spLocks noChangeArrowheads="1"/>
          </p:cNvSpPr>
          <p:nvPr/>
        </p:nvSpPr>
        <p:spPr bwMode="auto">
          <a:xfrm>
            <a:off x="395536" y="1844824"/>
            <a:ext cx="842486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 typeface="Arial" charset="0"/>
              <a:buChar char="•"/>
            </a:pPr>
            <a:r>
              <a:rPr lang="hu-HU" sz="2400" dirty="0">
                <a:latin typeface="Calibri" pitchFamily="34" charset="0"/>
              </a:rPr>
              <a:t>  Gyűjteményi hierarchiát megjelenítő fa</a:t>
            </a:r>
          </a:p>
          <a:p>
            <a:pPr algn="l">
              <a:buFont typeface="Arial" charset="0"/>
              <a:buChar char="•"/>
            </a:pPr>
            <a:r>
              <a:rPr lang="hu-HU" sz="2400" dirty="0">
                <a:latin typeface="Calibri" pitchFamily="34" charset="0"/>
              </a:rPr>
              <a:t>  Munkafolyamat kiegészítése minőségi  minimumokkal</a:t>
            </a:r>
          </a:p>
          <a:p>
            <a:pPr algn="l">
              <a:buFont typeface="Arial" charset="0"/>
              <a:buChar char="•"/>
            </a:pPr>
            <a:r>
              <a:rPr lang="hu-HU" sz="2400" dirty="0">
                <a:latin typeface="Calibri" pitchFamily="34" charset="0"/>
              </a:rPr>
              <a:t>  Fájlfeltöltés url alapján</a:t>
            </a:r>
          </a:p>
          <a:p>
            <a:pPr algn="l">
              <a:buFont typeface="Arial" charset="0"/>
              <a:buChar char="•"/>
            </a:pPr>
            <a:r>
              <a:rPr lang="hu-HU" sz="2400" dirty="0">
                <a:latin typeface="Calibri" pitchFamily="34" charset="0"/>
              </a:rPr>
              <a:t>  Keresési kifejezések letárolása</a:t>
            </a:r>
          </a:p>
          <a:p>
            <a:pPr algn="l">
              <a:buFont typeface="Arial" charset="0"/>
              <a:buChar char="•"/>
            </a:pPr>
            <a:r>
              <a:rPr lang="hu-HU" sz="2400" dirty="0">
                <a:latin typeface="Calibri" pitchFamily="34" charset="0"/>
              </a:rPr>
              <a:t>  Saját mappa</a:t>
            </a:r>
          </a:p>
          <a:p>
            <a:pPr algn="l">
              <a:buFont typeface="Arial" charset="0"/>
              <a:buChar char="•"/>
            </a:pPr>
            <a:r>
              <a:rPr lang="hu-HU" sz="2400" dirty="0">
                <a:latin typeface="Calibri" pitchFamily="34" charset="0"/>
              </a:rPr>
              <a:t>  Dokumentum nézegető</a:t>
            </a:r>
          </a:p>
          <a:p>
            <a:pPr algn="l">
              <a:buFont typeface="Arial" charset="0"/>
              <a:buChar char="•"/>
            </a:pPr>
            <a:r>
              <a:rPr lang="hu-HU" sz="2400" dirty="0">
                <a:latin typeface="Calibri" pitchFamily="34" charset="0"/>
              </a:rPr>
              <a:t>  Dokumentum-típusonként</a:t>
            </a:r>
            <a:br>
              <a:rPr lang="hu-HU" sz="2400" dirty="0">
                <a:latin typeface="Calibri" pitchFamily="34" charset="0"/>
              </a:rPr>
            </a:br>
            <a:r>
              <a:rPr lang="hu-HU" sz="2400" dirty="0">
                <a:latin typeface="Calibri" pitchFamily="34" charset="0"/>
              </a:rPr>
              <a:t>    különböző űrlap</a:t>
            </a:r>
          </a:p>
        </p:txBody>
      </p:sp>
      <p:pic>
        <p:nvPicPr>
          <p:cNvPr id="8" name="Kép 5" descr="DSpace_log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3140968"/>
            <a:ext cx="3265487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Élőláb helye 4"/>
          <p:cNvSpPr>
            <a:spLocks noGrp="1"/>
          </p:cNvSpPr>
          <p:nvPr>
            <p:ph type="ftr" sz="quarter" idx="11"/>
          </p:nvPr>
        </p:nvSpPr>
        <p:spPr bwMode="auto">
          <a:xfrm>
            <a:off x="2555776" y="6356350"/>
            <a:ext cx="3672408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Networkshop l 2015.03.31 – 04.02. l Sárospatak</a:t>
            </a:r>
            <a:endParaRPr lang="hu-HU" dirty="0">
              <a:solidFill>
                <a:schemeClr val="bg2"/>
              </a:solidFill>
            </a:endParaRPr>
          </a:p>
        </p:txBody>
      </p:sp>
      <p:sp>
        <p:nvSpPr>
          <p:cNvPr id="18436" name="Rectangle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340768"/>
          </a:xfrm>
        </p:spPr>
        <p:txBody>
          <a:bodyPr/>
          <a:lstStyle/>
          <a:p>
            <a:pPr eaLnBrk="1" hangingPunct="1"/>
            <a:r>
              <a:rPr lang="hu-HU" dirty="0" smtClean="0">
                <a:solidFill>
                  <a:schemeClr val="bg1"/>
                </a:solidFill>
                <a:latin typeface="Calibri" pitchFamily="34" charset="0"/>
              </a:rPr>
              <a:t>Az EDIT szerkezete – a gyűjtemények kialakítása</a:t>
            </a:r>
            <a:endParaRPr lang="hu-HU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149" name="Szövegdoboz 5"/>
          <p:cNvSpPr txBox="1">
            <a:spLocks noChangeArrowheads="1"/>
          </p:cNvSpPr>
          <p:nvPr/>
        </p:nvSpPr>
        <p:spPr bwMode="auto">
          <a:xfrm>
            <a:off x="395536" y="1916832"/>
            <a:ext cx="48965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hu-HU" sz="2400" dirty="0" smtClean="0">
                <a:latin typeface="Calibri" pitchFamily="34" charset="0"/>
              </a:rPr>
              <a:t>Tételek, Gyűjtemények</a:t>
            </a:r>
            <a:r>
              <a:rPr lang="hu-HU" sz="2400" dirty="0" smtClean="0">
                <a:latin typeface="Calibri" pitchFamily="34" charset="0"/>
              </a:rPr>
              <a:t>, </a:t>
            </a:r>
            <a:r>
              <a:rPr lang="hu-HU" sz="2400" dirty="0" smtClean="0">
                <a:latin typeface="Calibri" pitchFamily="34" charset="0"/>
              </a:rPr>
              <a:t>Kategóriák</a:t>
            </a:r>
            <a:endParaRPr lang="hu-HU" sz="2400" dirty="0">
              <a:latin typeface="Calibri" pitchFamily="34" charset="0"/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1547664" y="2564904"/>
            <a:ext cx="5904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latin typeface="Calibri" pitchFamily="34" charset="0"/>
              </a:rPr>
              <a:t>Tematikus ↔</a:t>
            </a:r>
            <a:r>
              <a:rPr lang="hu-HU" sz="2400" dirty="0" smtClean="0">
                <a:solidFill>
                  <a:srgbClr val="FFC000"/>
                </a:solidFill>
                <a:latin typeface="Calibri" pitchFamily="34" charset="0"/>
              </a:rPr>
              <a:t>Szervezeti felépítést tükröző</a:t>
            </a:r>
            <a:endParaRPr lang="hu-HU" sz="2400" dirty="0">
              <a:solidFill>
                <a:srgbClr val="FFC000"/>
              </a:solidFill>
              <a:latin typeface="Calibri" pitchFamily="34" charset="0"/>
            </a:endParaRPr>
          </a:p>
        </p:txBody>
      </p:sp>
      <p:pic>
        <p:nvPicPr>
          <p:cNvPr id="9" name="Kép 8" descr="kategóriá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51720" y="3284984"/>
            <a:ext cx="4810125" cy="3105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Élőláb helye 4"/>
          <p:cNvSpPr>
            <a:spLocks noGrp="1"/>
          </p:cNvSpPr>
          <p:nvPr>
            <p:ph type="ftr" sz="quarter" idx="11"/>
          </p:nvPr>
        </p:nvSpPr>
        <p:spPr bwMode="auto">
          <a:xfrm>
            <a:off x="2411760" y="6356350"/>
            <a:ext cx="3888432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sz="1400" dirty="0" smtClean="0">
                <a:solidFill>
                  <a:schemeClr val="bg2"/>
                </a:solidFill>
              </a:rPr>
              <a:t>Networkshop l 2015.03.31 – 04.02. l Sárospatak</a:t>
            </a:r>
            <a:endParaRPr lang="hu-HU" sz="1400" dirty="0">
              <a:solidFill>
                <a:schemeClr val="bg2"/>
              </a:solidFill>
            </a:endParaRPr>
          </a:p>
        </p:txBody>
      </p:sp>
      <p:sp>
        <p:nvSpPr>
          <p:cNvPr id="15364" name="Rectangle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eaLnBrk="1" hangingPunct="1"/>
            <a:r>
              <a:rPr lang="hu-HU" dirty="0" smtClean="0">
                <a:solidFill>
                  <a:schemeClr val="bg1"/>
                </a:solidFill>
                <a:latin typeface="Calibri" pitchFamily="34" charset="0"/>
              </a:rPr>
              <a:t>Fejlesztések, adminisztráció</a:t>
            </a:r>
            <a:endParaRPr lang="hu-HU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077" name="Szövegdoboz 4"/>
          <p:cNvSpPr txBox="1">
            <a:spLocks noChangeArrowheads="1"/>
          </p:cNvSpPr>
          <p:nvPr/>
        </p:nvSpPr>
        <p:spPr bwMode="auto">
          <a:xfrm>
            <a:off x="251520" y="1196752"/>
            <a:ext cx="8431337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buFont typeface="Arial" charset="0"/>
              <a:buChar char="•"/>
            </a:pPr>
            <a:r>
              <a:rPr lang="hu-HU" sz="2800" dirty="0" smtClean="0">
                <a:latin typeface="Calibri" pitchFamily="34" charset="0"/>
              </a:rPr>
              <a:t> Interfész:</a:t>
            </a:r>
            <a:endParaRPr lang="hu-HU" sz="2800" dirty="0">
              <a:latin typeface="Calibri" pitchFamily="34" charset="0"/>
            </a:endParaRPr>
          </a:p>
          <a:p>
            <a:pPr algn="l"/>
            <a:r>
              <a:rPr lang="hu-HU" sz="2800" dirty="0">
                <a:latin typeface="Calibri" pitchFamily="34" charset="0"/>
              </a:rPr>
              <a:t>        JSPUI (Java Server Pages User Interface)</a:t>
            </a:r>
          </a:p>
          <a:p>
            <a:pPr algn="l"/>
            <a:r>
              <a:rPr lang="hu-HU" sz="2800" dirty="0">
                <a:latin typeface="Calibri" pitchFamily="34" charset="0"/>
              </a:rPr>
              <a:t>        </a:t>
            </a:r>
            <a:r>
              <a:rPr lang="hu-HU" sz="2800" dirty="0" smtClean="0">
                <a:latin typeface="Calibri" pitchFamily="34" charset="0"/>
              </a:rPr>
              <a:t>XMLUI</a:t>
            </a:r>
          </a:p>
          <a:p>
            <a:pPr algn="l">
              <a:buFont typeface="Arial" pitchFamily="34" charset="0"/>
              <a:buChar char="•"/>
            </a:pPr>
            <a:r>
              <a:rPr lang="hu-HU" sz="2800" dirty="0" smtClean="0">
                <a:latin typeface="Calibri" pitchFamily="34" charset="0"/>
              </a:rPr>
              <a:t> </a:t>
            </a:r>
            <a:r>
              <a:rPr lang="hu-HU" sz="2800" dirty="0" smtClean="0">
                <a:latin typeface="Calibri" pitchFamily="34" charset="0"/>
              </a:rPr>
              <a:t>DSpace 3.2 – DSpace 5.x</a:t>
            </a:r>
          </a:p>
          <a:p>
            <a:pPr algn="l">
              <a:buFont typeface="Arial" pitchFamily="34" charset="0"/>
              <a:buChar char="•"/>
            </a:pPr>
            <a:r>
              <a:rPr lang="hu-HU" sz="2800" dirty="0" smtClean="0">
                <a:latin typeface="Calibri" pitchFamily="34" charset="0"/>
              </a:rPr>
              <a:t> </a:t>
            </a:r>
            <a:r>
              <a:rPr lang="hu-HU" sz="2800" dirty="0" smtClean="0">
                <a:latin typeface="Calibri" pitchFamily="34" charset="0"/>
              </a:rPr>
              <a:t>Üzemeltetés:</a:t>
            </a:r>
          </a:p>
          <a:p>
            <a:pPr algn="l"/>
            <a:r>
              <a:rPr lang="hu-HU" sz="2800" dirty="0" smtClean="0">
                <a:latin typeface="Calibri" pitchFamily="34" charset="0"/>
              </a:rPr>
              <a:t>        1 intézményi</a:t>
            </a:r>
            <a:br>
              <a:rPr lang="hu-HU" sz="2800" dirty="0" smtClean="0">
                <a:latin typeface="Calibri" pitchFamily="34" charset="0"/>
              </a:rPr>
            </a:br>
            <a:r>
              <a:rPr lang="hu-HU" sz="2800" dirty="0" smtClean="0">
                <a:latin typeface="Calibri" pitchFamily="34" charset="0"/>
              </a:rPr>
              <a:t>           adminisztrátor</a:t>
            </a:r>
          </a:p>
          <a:p>
            <a:pPr algn="l"/>
            <a:r>
              <a:rPr lang="hu-HU" sz="2800" dirty="0" smtClean="0">
                <a:latin typeface="Calibri" pitchFamily="34" charset="0"/>
              </a:rPr>
              <a:t> </a:t>
            </a:r>
            <a:r>
              <a:rPr lang="hu-HU" sz="2800" dirty="0" smtClean="0">
                <a:latin typeface="Calibri" pitchFamily="34" charset="0"/>
              </a:rPr>
              <a:t>       2 informatikus</a:t>
            </a:r>
          </a:p>
          <a:p>
            <a:pPr algn="l"/>
            <a:r>
              <a:rPr lang="hu-HU" sz="2800" dirty="0" smtClean="0">
                <a:latin typeface="Calibri" pitchFamily="34" charset="0"/>
              </a:rPr>
              <a:t> </a:t>
            </a:r>
            <a:r>
              <a:rPr lang="hu-HU" sz="2800" dirty="0" smtClean="0">
                <a:latin typeface="Calibri" pitchFamily="34" charset="0"/>
              </a:rPr>
              <a:t>       21 </a:t>
            </a:r>
            <a:r>
              <a:rPr lang="hu-HU" sz="2800" dirty="0" smtClean="0">
                <a:latin typeface="Calibri" pitchFamily="34" charset="0"/>
              </a:rPr>
              <a:t>kari adminisztrátor</a:t>
            </a:r>
            <a:endParaRPr lang="hu-HU" sz="2800" dirty="0">
              <a:latin typeface="Calibri" pitchFamily="34" charset="0"/>
            </a:endParaRPr>
          </a:p>
          <a:p>
            <a:pPr algn="l"/>
            <a:endParaRPr lang="hu-HU" sz="2800" dirty="0" smtClean="0">
              <a:latin typeface="Calibri" pitchFamily="34" charset="0"/>
            </a:endParaRPr>
          </a:p>
        </p:txBody>
      </p:sp>
      <p:pic>
        <p:nvPicPr>
          <p:cNvPr id="7" name="Kép 6" descr="kép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2492896"/>
            <a:ext cx="4548759" cy="3240360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Élőláb helye 4"/>
          <p:cNvSpPr>
            <a:spLocks noGrp="1"/>
          </p:cNvSpPr>
          <p:nvPr>
            <p:ph type="ftr" sz="quarter" idx="11"/>
          </p:nvPr>
        </p:nvSpPr>
        <p:spPr bwMode="auto">
          <a:xfrm>
            <a:off x="2555776" y="6356350"/>
            <a:ext cx="36004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Networkshop l 2015.03.31 – 04.02. l Sárospatak</a:t>
            </a:r>
            <a:endParaRPr lang="hu-HU" dirty="0">
              <a:solidFill>
                <a:schemeClr val="bg2"/>
              </a:solidFill>
            </a:endParaRPr>
          </a:p>
        </p:txBody>
      </p:sp>
      <p:sp>
        <p:nvSpPr>
          <p:cNvPr id="20484" name="Rectangle 2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/>
          <a:lstStyle/>
          <a:p>
            <a:pPr eaLnBrk="1" hangingPunct="1"/>
            <a:r>
              <a:rPr lang="hu-HU" dirty="0" smtClean="0">
                <a:solidFill>
                  <a:schemeClr val="bg1"/>
                </a:solidFill>
                <a:latin typeface="Arial" charset="0"/>
              </a:rPr>
              <a:t>Tartalomgyűjtés</a:t>
            </a:r>
            <a:endParaRPr lang="hu-HU" dirty="0" smtClean="0">
              <a:solidFill>
                <a:schemeClr val="bg1"/>
              </a:solidFill>
              <a:latin typeface="Arial" charset="0"/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539552" y="1052736"/>
          <a:ext cx="81369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Élőláb helye 4"/>
          <p:cNvSpPr>
            <a:spLocks noGrp="1"/>
          </p:cNvSpPr>
          <p:nvPr>
            <p:ph type="ftr" sz="quarter" idx="11"/>
          </p:nvPr>
        </p:nvSpPr>
        <p:spPr bwMode="auto">
          <a:xfrm>
            <a:off x="2555776" y="6356350"/>
            <a:ext cx="36004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Networkshop l 2015.03.31 – 04.02. l Sárospatak</a:t>
            </a:r>
            <a:endParaRPr lang="hu-HU" dirty="0">
              <a:solidFill>
                <a:schemeClr val="bg2"/>
              </a:solidFill>
            </a:endParaRPr>
          </a:p>
        </p:txBody>
      </p:sp>
      <p:sp>
        <p:nvSpPr>
          <p:cNvPr id="2048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dirty="0" smtClean="0">
                <a:solidFill>
                  <a:schemeClr val="bg1"/>
                </a:solidFill>
                <a:latin typeface="Arial" charset="0"/>
              </a:rPr>
              <a:t>Tartalom</a:t>
            </a:r>
            <a:endParaRPr lang="hu-HU" dirty="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197" name="Szövegdoboz 5"/>
          <p:cNvSpPr txBox="1">
            <a:spLocks noChangeArrowheads="1"/>
          </p:cNvSpPr>
          <p:nvPr/>
        </p:nvSpPr>
        <p:spPr bwMode="auto">
          <a:xfrm>
            <a:off x="500063" y="1428750"/>
            <a:ext cx="78486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 typeface="Arial" charset="0"/>
              <a:buChar char="•"/>
            </a:pPr>
            <a:r>
              <a:rPr lang="hu-HU" sz="2400" dirty="0"/>
              <a:t> </a:t>
            </a:r>
            <a:r>
              <a:rPr lang="hu-HU" sz="2400" dirty="0" smtClean="0"/>
              <a:t> </a:t>
            </a:r>
            <a:r>
              <a:rPr lang="hu-HU" sz="2400" dirty="0" smtClean="0"/>
              <a:t>Könyvtári különgyűjtemények [ 9736 db ]</a:t>
            </a:r>
            <a:endParaRPr lang="hu-HU" sz="2400" dirty="0" smtClean="0"/>
          </a:p>
          <a:p>
            <a:pPr algn="l">
              <a:buFont typeface="Arial" charset="0"/>
              <a:buChar char="•"/>
            </a:pPr>
            <a:r>
              <a:rPr lang="hu-HU" sz="2400" dirty="0" smtClean="0"/>
              <a:t>  Egyetemi folyóiratok [ 2219 db ]</a:t>
            </a:r>
          </a:p>
          <a:p>
            <a:pPr algn="l">
              <a:buFont typeface="Arial" charset="0"/>
              <a:buChar char="•"/>
            </a:pPr>
            <a:r>
              <a:rPr lang="hu-HU" sz="2400" dirty="0" smtClean="0"/>
              <a:t> </a:t>
            </a:r>
            <a:r>
              <a:rPr lang="hu-HU" sz="2400" dirty="0" smtClean="0"/>
              <a:t> Tudományos publikációk [ 487db ]</a:t>
            </a:r>
            <a:endParaRPr lang="hu-HU" sz="2400" dirty="0"/>
          </a:p>
          <a:p>
            <a:pPr algn="l">
              <a:buFont typeface="Arial" charset="0"/>
              <a:buChar char="•"/>
            </a:pPr>
            <a:r>
              <a:rPr lang="hu-HU" sz="2400" dirty="0"/>
              <a:t>  Konferencia anyagok, </a:t>
            </a:r>
            <a:r>
              <a:rPr lang="hu-HU" sz="2400" dirty="0" smtClean="0"/>
              <a:t>kiadványok [ </a:t>
            </a:r>
            <a:r>
              <a:rPr lang="hu-HU" sz="2400" dirty="0" smtClean="0"/>
              <a:t>159 db </a:t>
            </a:r>
            <a:r>
              <a:rPr lang="hu-HU" sz="2400" dirty="0" smtClean="0"/>
              <a:t>]</a:t>
            </a:r>
            <a:endParaRPr lang="hu-HU" sz="2400" dirty="0"/>
          </a:p>
          <a:p>
            <a:pPr algn="l">
              <a:buFont typeface="Arial" charset="0"/>
              <a:buChar char="•"/>
            </a:pPr>
            <a:r>
              <a:rPr lang="hu-HU" sz="2400" dirty="0"/>
              <a:t>  </a:t>
            </a:r>
            <a:r>
              <a:rPr lang="hu-HU" sz="2400" dirty="0" smtClean="0"/>
              <a:t>Hírlevelek [ </a:t>
            </a:r>
            <a:r>
              <a:rPr lang="hu-HU" sz="2400" dirty="0" smtClean="0"/>
              <a:t>91 db </a:t>
            </a:r>
            <a:r>
              <a:rPr lang="hu-HU" sz="2400" dirty="0" smtClean="0"/>
              <a:t>]</a:t>
            </a:r>
            <a:endParaRPr lang="hu-HU" sz="2400" dirty="0" smtClean="0"/>
          </a:p>
          <a:p>
            <a:pPr algn="l">
              <a:buFont typeface="Arial" charset="0"/>
              <a:buChar char="•"/>
            </a:pPr>
            <a:r>
              <a:rPr lang="hu-HU" sz="2400" dirty="0" smtClean="0"/>
              <a:t> </a:t>
            </a:r>
            <a:r>
              <a:rPr lang="hu-HU" sz="2400" dirty="0" smtClean="0"/>
              <a:t> Videótár </a:t>
            </a:r>
            <a:r>
              <a:rPr lang="hu-HU" sz="2400" dirty="0" smtClean="0"/>
              <a:t>[ </a:t>
            </a:r>
            <a:r>
              <a:rPr lang="hu-HU" sz="2400" dirty="0" smtClean="0"/>
              <a:t>65 db </a:t>
            </a:r>
            <a:r>
              <a:rPr lang="hu-HU" sz="2400" dirty="0" smtClean="0"/>
              <a:t>]</a:t>
            </a:r>
            <a:endParaRPr lang="hu-HU" sz="2400" dirty="0"/>
          </a:p>
          <a:p>
            <a:pPr algn="l">
              <a:buFont typeface="Arial" charset="0"/>
              <a:buChar char="•"/>
            </a:pPr>
            <a:r>
              <a:rPr lang="hu-HU" sz="2400" dirty="0"/>
              <a:t>  </a:t>
            </a:r>
            <a:r>
              <a:rPr lang="hu-HU" sz="2400" dirty="0" smtClean="0"/>
              <a:t>Szabályzatok [ </a:t>
            </a:r>
            <a:r>
              <a:rPr lang="hu-HU" sz="2400" dirty="0" smtClean="0"/>
              <a:t>45 db </a:t>
            </a:r>
            <a:r>
              <a:rPr lang="hu-HU" sz="2400" dirty="0" smtClean="0"/>
              <a:t>]</a:t>
            </a:r>
            <a:endParaRPr lang="hu-HU" sz="2400" dirty="0" smtClean="0"/>
          </a:p>
          <a:p>
            <a:pPr algn="l">
              <a:buFont typeface="Arial" charset="0"/>
              <a:buChar char="•"/>
            </a:pPr>
            <a:r>
              <a:rPr lang="hu-HU" sz="2400" dirty="0" smtClean="0"/>
              <a:t> </a:t>
            </a:r>
            <a:r>
              <a:rPr lang="hu-HU" sz="2400" dirty="0" smtClean="0"/>
              <a:t> Fotótár </a:t>
            </a:r>
            <a:r>
              <a:rPr lang="hu-HU" sz="2400" dirty="0" smtClean="0"/>
              <a:t>[ </a:t>
            </a:r>
            <a:r>
              <a:rPr lang="hu-HU" sz="2400" dirty="0" smtClean="0"/>
              <a:t>39 db </a:t>
            </a:r>
            <a:r>
              <a:rPr lang="hu-HU" sz="2400" dirty="0" smtClean="0"/>
              <a:t>]</a:t>
            </a:r>
            <a:endParaRPr lang="hu-HU" sz="2400" dirty="0" smtClean="0"/>
          </a:p>
          <a:p>
            <a:pPr algn="l">
              <a:buFont typeface="Arial" charset="0"/>
              <a:buChar char="•"/>
            </a:pPr>
            <a:r>
              <a:rPr lang="hu-HU" sz="2400" dirty="0" smtClean="0"/>
              <a:t> </a:t>
            </a:r>
            <a:r>
              <a:rPr lang="hu-HU" sz="2400" dirty="0" smtClean="0"/>
              <a:t> PhD dolgozatok </a:t>
            </a:r>
            <a:r>
              <a:rPr lang="hu-HU" sz="2400" dirty="0" smtClean="0"/>
              <a:t>[ </a:t>
            </a:r>
            <a:r>
              <a:rPr lang="hu-HU" sz="2400" dirty="0" smtClean="0"/>
              <a:t>12 db </a:t>
            </a:r>
            <a:r>
              <a:rPr lang="hu-HU" sz="2400" dirty="0" smtClean="0"/>
              <a:t>]</a:t>
            </a:r>
            <a:endParaRPr lang="hu-HU" sz="2400" dirty="0"/>
          </a:p>
          <a:p>
            <a:pPr algn="l">
              <a:buFont typeface="Arial" charset="0"/>
              <a:buChar char="•"/>
            </a:pPr>
            <a:r>
              <a:rPr lang="hu-HU" sz="2400" dirty="0"/>
              <a:t>  Tájékoztató </a:t>
            </a:r>
            <a:r>
              <a:rPr lang="hu-HU" sz="2400" dirty="0" smtClean="0"/>
              <a:t>anyagok, segédletek </a:t>
            </a:r>
            <a:r>
              <a:rPr lang="hu-HU" sz="2400" dirty="0" smtClean="0"/>
              <a:t>[ </a:t>
            </a:r>
            <a:r>
              <a:rPr lang="hu-HU" sz="2400" dirty="0" smtClean="0"/>
              <a:t>10 db </a:t>
            </a:r>
            <a:r>
              <a:rPr lang="hu-HU" sz="2400" dirty="0" smtClean="0"/>
              <a:t>]</a:t>
            </a:r>
            <a:endParaRPr lang="hu-H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Élőláb helye 4"/>
          <p:cNvSpPr>
            <a:spLocks noGrp="1"/>
          </p:cNvSpPr>
          <p:nvPr>
            <p:ph type="ftr" sz="quarter" idx="11"/>
          </p:nvPr>
        </p:nvSpPr>
        <p:spPr bwMode="auto">
          <a:xfrm>
            <a:off x="2555776" y="6356350"/>
            <a:ext cx="36004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Networkshop l 2015.03.31 – 04.02. l Sárospatak</a:t>
            </a:r>
            <a:endParaRPr lang="hu-HU" dirty="0">
              <a:solidFill>
                <a:schemeClr val="bg2"/>
              </a:solidFill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0" y="0"/>
          <a:ext cx="9144000" cy="3068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Diagram 6"/>
          <p:cNvGraphicFramePr/>
          <p:nvPr/>
        </p:nvGraphicFramePr>
        <p:xfrm>
          <a:off x="0" y="3068960"/>
          <a:ext cx="9144000" cy="3789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Élőláb helye 4"/>
          <p:cNvSpPr>
            <a:spLocks noGrp="1"/>
          </p:cNvSpPr>
          <p:nvPr>
            <p:ph type="ftr" sz="quarter" idx="11"/>
          </p:nvPr>
        </p:nvSpPr>
        <p:spPr bwMode="auto">
          <a:xfrm>
            <a:off x="2555776" y="6356350"/>
            <a:ext cx="36004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Networkshop l 2015.03.31 – 04.02. l Sárospatak</a:t>
            </a:r>
            <a:endParaRPr lang="hu-HU" dirty="0">
              <a:solidFill>
                <a:schemeClr val="bg2"/>
              </a:solidFill>
            </a:endParaRPr>
          </a:p>
        </p:txBody>
      </p:sp>
      <p:sp>
        <p:nvSpPr>
          <p:cNvPr id="20484" name="Rectangle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pPr eaLnBrk="1" hangingPunct="1"/>
            <a:r>
              <a:rPr lang="hu-HU" dirty="0" smtClean="0">
                <a:solidFill>
                  <a:schemeClr val="bg1"/>
                </a:solidFill>
                <a:latin typeface="Arial" charset="0"/>
              </a:rPr>
              <a:t>Feltöltési módok</a:t>
            </a:r>
            <a:endParaRPr lang="hu-HU" dirty="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197" name="Szövegdoboz 5"/>
          <p:cNvSpPr txBox="1">
            <a:spLocks noChangeArrowheads="1"/>
          </p:cNvSpPr>
          <p:nvPr/>
        </p:nvSpPr>
        <p:spPr bwMode="auto">
          <a:xfrm>
            <a:off x="251520" y="1428750"/>
            <a:ext cx="8640959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buFont typeface="Arial" charset="0"/>
              <a:buChar char="•"/>
            </a:pPr>
            <a:r>
              <a:rPr lang="hu-HU" sz="2400" dirty="0" smtClean="0"/>
              <a:t> </a:t>
            </a:r>
            <a:r>
              <a:rPr lang="hu-HU" sz="2400" dirty="0" smtClean="0"/>
              <a:t>SWORD protokoll </a:t>
            </a:r>
            <a:r>
              <a:rPr lang="hu-HU" sz="2400" dirty="0" smtClean="0"/>
              <a:t>(</a:t>
            </a:r>
            <a:r>
              <a:rPr lang="hu-HU" sz="2400" dirty="0" err="1" smtClean="0"/>
              <a:t>Simple</a:t>
            </a:r>
            <a:r>
              <a:rPr lang="hu-HU" sz="2400" dirty="0" smtClean="0"/>
              <a:t> Web-service </a:t>
            </a:r>
            <a:r>
              <a:rPr lang="hu-HU" sz="2400" dirty="0" err="1" smtClean="0"/>
              <a:t>Offering</a:t>
            </a:r>
            <a:r>
              <a:rPr lang="hu-HU" sz="2400" dirty="0" smtClean="0"/>
              <a:t> 	</a:t>
            </a:r>
            <a:r>
              <a:rPr lang="hu-HU" sz="2400" dirty="0" err="1" smtClean="0"/>
              <a:t>Repository</a:t>
            </a:r>
            <a:r>
              <a:rPr lang="hu-HU" sz="2400" dirty="0" smtClean="0"/>
              <a:t> </a:t>
            </a:r>
            <a:r>
              <a:rPr lang="hu-HU" sz="2400" dirty="0" err="1" smtClean="0"/>
              <a:t>Deposit</a:t>
            </a:r>
            <a:r>
              <a:rPr lang="hu-HU" sz="2400" dirty="0" smtClean="0"/>
              <a:t>): MTMT – EDIT</a:t>
            </a:r>
          </a:p>
          <a:p>
            <a:pPr algn="l">
              <a:buFont typeface="Arial" pitchFamily="34" charset="0"/>
              <a:buChar char="•"/>
            </a:pPr>
            <a:r>
              <a:rPr lang="hu-HU" sz="2400" dirty="0" smtClean="0"/>
              <a:t> Csoportos feltöltés: ELTE </a:t>
            </a:r>
            <a:r>
              <a:rPr lang="hu-HU" sz="2400" dirty="0" smtClean="0"/>
              <a:t>OPAC (ALEPH) – EDIT</a:t>
            </a:r>
          </a:p>
          <a:p>
            <a:pPr algn="l"/>
            <a:r>
              <a:rPr lang="hu-HU" sz="2400" dirty="0" smtClean="0"/>
              <a:t>	MARC21 és minősített Dublin </a:t>
            </a:r>
            <a:r>
              <a:rPr lang="hu-HU" sz="2400" dirty="0" err="1" smtClean="0"/>
              <a:t>Core</a:t>
            </a:r>
            <a:r>
              <a:rPr lang="hu-HU" sz="2400" dirty="0" smtClean="0"/>
              <a:t> megfeleltetés</a:t>
            </a:r>
          </a:p>
          <a:p>
            <a:pPr algn="l">
              <a:buFont typeface="Arial" pitchFamily="34" charset="0"/>
              <a:buChar char="•"/>
            </a:pPr>
            <a:r>
              <a:rPr lang="hu-HU" sz="2400" dirty="0" smtClean="0"/>
              <a:t> </a:t>
            </a:r>
            <a:r>
              <a:rPr lang="hu-HU" sz="2400" dirty="0" smtClean="0"/>
              <a:t>EDIT űrlapok</a:t>
            </a:r>
          </a:p>
          <a:p>
            <a:pPr algn="l"/>
            <a:endParaRPr lang="hu-HU" sz="2400" dirty="0" smtClean="0"/>
          </a:p>
          <a:p>
            <a:pPr algn="l"/>
            <a:r>
              <a:rPr lang="hu-HU" sz="2400" dirty="0" smtClean="0"/>
              <a:t> </a:t>
            </a:r>
            <a:endParaRPr lang="hu-HU" sz="2400" dirty="0" smtClean="0"/>
          </a:p>
        </p:txBody>
      </p:sp>
      <p:graphicFrame>
        <p:nvGraphicFramePr>
          <p:cNvPr id="5" name="Diagram 4"/>
          <p:cNvGraphicFramePr/>
          <p:nvPr/>
        </p:nvGraphicFramePr>
        <p:xfrm>
          <a:off x="539552" y="3501008"/>
          <a:ext cx="8208912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EAEAEA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3F3F3"/>
      </a:accent3>
      <a:accent4>
        <a:srgbClr val="000000"/>
      </a:accent4>
      <a:accent5>
        <a:srgbClr val="B2C1DB"/>
      </a:accent5>
      <a:accent6>
        <a:srgbClr val="AE4845"/>
      </a:accent6>
      <a:hlink>
        <a:srgbClr val="EAEAEA"/>
      </a:hlink>
      <a:folHlink>
        <a:srgbClr val="EAEAE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éma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9142</TotalTime>
  <Words>472</Words>
  <Application>Microsoft Office PowerPoint</Application>
  <PresentationFormat>Diavetítés a képernyőre (4:3 oldalarány)</PresentationFormat>
  <Paragraphs>107</Paragraphs>
  <Slides>14</Slides>
  <Notes>13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15" baseType="lpstr">
      <vt:lpstr>Office-téma</vt:lpstr>
      <vt:lpstr>EDIT Az ELTE repozitóriumának építése</vt:lpstr>
      <vt:lpstr>Az EDIT létrehozásának céljai</vt:lpstr>
      <vt:lpstr>Egyéni igények</vt:lpstr>
      <vt:lpstr>Az EDIT szerkezete – a gyűjtemények kialakítása</vt:lpstr>
      <vt:lpstr>Fejlesztések, adminisztráció</vt:lpstr>
      <vt:lpstr>Tartalomgyűjtés</vt:lpstr>
      <vt:lpstr>Tartalom</vt:lpstr>
      <vt:lpstr>8. dia</vt:lpstr>
      <vt:lpstr>Feltöltési módok</vt:lpstr>
      <vt:lpstr>Jogi keretek</vt:lpstr>
      <vt:lpstr>Szabályzati háttér kialakítása</vt:lpstr>
      <vt:lpstr>Népszerűsítés</vt:lpstr>
      <vt:lpstr>Az EDIT a repozitóriumok között</vt:lpstr>
      <vt:lpstr>14. dia</vt:lpstr>
    </vt:vector>
  </TitlesOfParts>
  <Company>ELTE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Egyetemi Könyvtár</dc:creator>
  <cp:lastModifiedBy>Virág Gabriella</cp:lastModifiedBy>
  <cp:revision>464</cp:revision>
  <dcterms:created xsi:type="dcterms:W3CDTF">2010-10-05T07:20:28Z</dcterms:created>
  <dcterms:modified xsi:type="dcterms:W3CDTF">2015-04-01T16:49:22Z</dcterms:modified>
</cp:coreProperties>
</file>