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9" r:id="rId4"/>
    <p:sldId id="260" r:id="rId5"/>
    <p:sldId id="290" r:id="rId6"/>
    <p:sldId id="261" r:id="rId7"/>
    <p:sldId id="268" r:id="rId8"/>
    <p:sldId id="291" r:id="rId9"/>
    <p:sldId id="266" r:id="rId10"/>
    <p:sldId id="267" r:id="rId11"/>
    <p:sldId id="265" r:id="rId12"/>
    <p:sldId id="270" r:id="rId13"/>
    <p:sldId id="292" r:id="rId14"/>
    <p:sldId id="271" r:id="rId15"/>
    <p:sldId id="293" r:id="rId16"/>
    <p:sldId id="262" r:id="rId17"/>
    <p:sldId id="263" r:id="rId18"/>
    <p:sldId id="284" r:id="rId19"/>
    <p:sldId id="294" r:id="rId20"/>
    <p:sldId id="295" r:id="rId21"/>
    <p:sldId id="302" r:id="rId22"/>
    <p:sldId id="303" r:id="rId23"/>
    <p:sldId id="304" r:id="rId24"/>
    <p:sldId id="297" r:id="rId25"/>
    <p:sldId id="298" r:id="rId26"/>
    <p:sldId id="299" r:id="rId27"/>
    <p:sldId id="300" r:id="rId28"/>
    <p:sldId id="301" r:id="rId29"/>
    <p:sldId id="258" r:id="rId30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005B60"/>
    <a:srgbClr val="004C50"/>
    <a:srgbClr val="00504C"/>
    <a:srgbClr val="00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7926" autoAdjust="0"/>
  </p:normalViewPr>
  <p:slideViewPr>
    <p:cSldViewPr>
      <p:cViewPr varScale="1">
        <p:scale>
          <a:sx n="83" d="100"/>
          <a:sy n="83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CDC0193-CA73-407D-BF80-A0634D0BF4E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404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8874EAE-AFC4-437D-BDCB-D5E52BF7454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772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0D7A89C-9CD4-4633-99AE-C88EB0F6A750}" type="slidenum">
              <a:rPr lang="hu-HU" altLang="hu-HU" sz="1200">
                <a:latin typeface="Arial" charset="0"/>
              </a:rPr>
              <a:pPr eaLnBrk="1" hangingPunct="1"/>
              <a:t>1</a:t>
            </a:fld>
            <a:endParaRPr lang="hu-HU" altLang="hu-HU" sz="12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21325"/>
            <a:ext cx="10715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8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4DC0-9576-44AB-A6FA-AEEFD6B55C2D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8118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37325" y="96838"/>
            <a:ext cx="2149475" cy="6029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7313" y="96838"/>
            <a:ext cx="6297612" cy="60293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2C18-7304-469F-9341-0AED63D04AD8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2292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7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82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54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41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93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35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3232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58E3-FB33-4689-A009-EEB4C31575E9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53680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7006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66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9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5308-1448-40AE-A12C-D973AD841877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47638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EEAA-8888-4FC3-A612-4BA63B2D480E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299707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AA78-B0ED-402C-A83D-05DF7B752A71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28995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A1D0-AED7-4108-99E7-2DE312B4304A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242332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693D-508B-464B-9AAC-23A06EA08A03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9188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4F20-BDC6-4EB4-A07F-1F9D69170370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409881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55B0-FA72-48CF-AD9E-92AC0E575420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326144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6446838"/>
            <a:ext cx="612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981075"/>
            <a:ext cx="54340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92275" y="223838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dirty="0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08738"/>
            <a:ext cx="12969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fld id="{C1E1457E-5351-4D9C-AD08-011373BCABC2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54340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555402" y="6402388"/>
            <a:ext cx="1896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336666"/>
                </a:solidFill>
              </a:rPr>
              <a:t>Scalasca profiler</a:t>
            </a:r>
            <a:endParaRPr lang="hu-HU" dirty="0">
              <a:solidFill>
                <a:srgbClr val="336666"/>
              </a:solidFill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356100" y="0"/>
            <a:ext cx="47879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92150"/>
            <a:ext cx="9144000" cy="260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39750" y="6381750"/>
            <a:ext cx="8064500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96838"/>
            <a:ext cx="822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3366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>
          <a:solidFill>
            <a:srgbClr val="33666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6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4" descr="PPT_UMFT_uj_kep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ing.llnl.gov/tutorials/openMP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puting.llnl.gov/tutorials/pthread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puting.llnl.gov/tutorials/mpi" TargetMode="Externa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ining.prace-ri.eu/uploads/tx_pracetmo/BT-Tutorial-Scalasc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if.hu/node/674" TargetMode="Externa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20713"/>
            <a:ext cx="7772400" cy="1223962"/>
          </a:xfrm>
        </p:spPr>
        <p:txBody>
          <a:bodyPr anchor="ctr"/>
          <a:lstStyle/>
          <a:p>
            <a:pPr algn="ctr"/>
            <a:r>
              <a:rPr lang="hu-HU" dirty="0" smtClean="0"/>
              <a:t>Párhuzamos </a:t>
            </a:r>
            <a:r>
              <a:rPr lang="hu-HU" dirty="0"/>
              <a:t>programok futásának kiértékelése Scalasca profiler segítségével</a:t>
            </a:r>
            <a:endParaRPr lang="hu-HU" altLang="hu-HU" dirty="0" smtClean="0"/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7904" y="4149080"/>
            <a:ext cx="5256212" cy="1440061"/>
          </a:xfrm>
          <a:noFill/>
        </p:spPr>
        <p:txBody>
          <a:bodyPr/>
          <a:lstStyle/>
          <a:p>
            <a:pPr marL="0" indent="0"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hu-HU" dirty="0" smtClean="0">
                <a:latin typeface="Times New Roman" pitchFamily="18" charset="0"/>
              </a:rPr>
              <a:t>Rőczei Gábor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Times New Roman" pitchFamily="18" charset="0"/>
              </a:rPr>
              <a:t>roczei@niif.hu</a:t>
            </a: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51520" y="4365104"/>
            <a:ext cx="377629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hu-HU" altLang="hu-HU" sz="3000" dirty="0" smtClean="0">
                <a:solidFill>
                  <a:srgbClr val="336666"/>
                </a:solidFill>
              </a:rPr>
              <a:t>2014. Április 24.</a:t>
            </a:r>
          </a:p>
          <a:p>
            <a:pPr algn="l" eaLnBrk="1" hangingPunct="1">
              <a:lnSpc>
                <a:spcPct val="90000"/>
              </a:lnSpc>
            </a:pPr>
            <a:endParaRPr lang="hu-HU" altLang="hu-HU" sz="3000" dirty="0">
              <a:solidFill>
                <a:srgbClr val="336666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1520" y="4565169"/>
            <a:ext cx="4289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u-HU"/>
            </a:defPPr>
            <a:lvl1pPr algn="l" eaLnBrk="1" hangingPunct="1">
              <a:lnSpc>
                <a:spcPct val="90000"/>
              </a:lnSpc>
              <a:defRPr sz="3000">
                <a:solidFill>
                  <a:srgbClr val="336666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hu-HU" sz="2800" dirty="0"/>
              <a:t>Pécs, Networkshop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10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Alapfogalmak (5/4)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000" dirty="0" smtClean="0"/>
              <a:t>Gyorsulás (</a:t>
            </a:r>
            <a:r>
              <a:rPr lang="hu-HU" altLang="hu-HU" sz="2000" dirty="0" err="1" smtClean="0"/>
              <a:t>speedup</a:t>
            </a:r>
            <a:r>
              <a:rPr lang="hu-HU" altLang="hu-HU" sz="2000" dirty="0" smtClean="0"/>
              <a:t>)</a:t>
            </a:r>
          </a:p>
          <a:p>
            <a:pPr marL="0" indent="0" algn="ctr">
              <a:buNone/>
            </a:pPr>
            <a:endParaRPr lang="hu-HU" altLang="hu-HU" sz="2000" dirty="0" smtClean="0"/>
          </a:p>
          <a:p>
            <a:r>
              <a:rPr lang="hu-HU" altLang="hu-HU" sz="1800" dirty="0" smtClean="0"/>
              <a:t>Maximális gyorsulás (</a:t>
            </a:r>
            <a:r>
              <a:rPr lang="hu-HU" altLang="hu-HU" sz="1800" dirty="0" err="1" smtClean="0"/>
              <a:t>Amdahl</a:t>
            </a:r>
            <a:r>
              <a:rPr lang="hu-HU" altLang="hu-HU" sz="1800" dirty="0" smtClean="0"/>
              <a:t> törvény)</a:t>
            </a:r>
          </a:p>
          <a:p>
            <a:endParaRPr lang="hu-HU" altLang="hu-HU" sz="1800" dirty="0"/>
          </a:p>
          <a:p>
            <a:endParaRPr lang="hu-HU" altLang="hu-HU" sz="16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2" y="2060848"/>
            <a:ext cx="3286125" cy="11525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3222"/>
            <a:ext cx="3524250" cy="1247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2" y="3213373"/>
            <a:ext cx="3686175" cy="13144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39" y="3270523"/>
            <a:ext cx="4149072" cy="12001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43022" y="4725144"/>
            <a:ext cx="627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dirty="0">
                <a:solidFill>
                  <a:srgbClr val="336666"/>
                </a:solidFill>
                <a:latin typeface="+mn-lt"/>
                <a:cs typeface="+mn-cs"/>
              </a:rPr>
              <a:t>P: párhuzamosítható kód (0-1), valós szám</a:t>
            </a:r>
          </a:p>
          <a:p>
            <a:pPr algn="l"/>
            <a:r>
              <a:rPr lang="hu-HU" sz="1800" dirty="0">
                <a:solidFill>
                  <a:srgbClr val="336666"/>
                </a:solidFill>
                <a:latin typeface="+mn-lt"/>
                <a:cs typeface="+mn-cs"/>
              </a:rPr>
              <a:t>S: nem párhuzamosítható kód (0-1), valós szám</a:t>
            </a:r>
          </a:p>
          <a:p>
            <a:pPr algn="l"/>
            <a:r>
              <a:rPr lang="hu-HU" sz="1800" dirty="0">
                <a:solidFill>
                  <a:srgbClr val="336666"/>
                </a:solidFill>
                <a:latin typeface="+mn-lt"/>
                <a:cs typeface="+mn-cs"/>
              </a:rPr>
              <a:t>N: processzor magok száma (1-), egész szám</a:t>
            </a:r>
          </a:p>
        </p:txBody>
      </p:sp>
    </p:spTree>
    <p:extLst>
      <p:ext uri="{BB962C8B-B14F-4D97-AF65-F5344CB8AC3E}">
        <p14:creationId xmlns:p14="http://schemas.microsoft.com/office/powerpoint/2010/main" val="14022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11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Alapfogalmak (5/</a:t>
            </a:r>
            <a:r>
              <a:rPr lang="hu-HU" altLang="hu-HU" dirty="0" err="1" smtClean="0"/>
              <a:t>5</a:t>
            </a:r>
            <a:r>
              <a:rPr lang="hu-HU" altLang="hu-HU" dirty="0" smtClean="0"/>
              <a:t>)</a:t>
            </a:r>
            <a:br>
              <a:rPr lang="hu-HU" altLang="hu-HU" dirty="0" smtClean="0"/>
            </a:br>
            <a:endParaRPr lang="hu-HU" altLang="hu-H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 smtClean="0"/>
              <a:t>Portolhatóság</a:t>
            </a:r>
            <a:endParaRPr lang="hu-HU" altLang="hu-HU" sz="2000" dirty="0" smtClean="0"/>
          </a:p>
          <a:p>
            <a:endParaRPr lang="hu-HU" altLang="hu-HU" sz="2000" dirty="0"/>
          </a:p>
          <a:p>
            <a:r>
              <a:rPr lang="hu-HU" altLang="hu-HU" sz="2000" dirty="0" smtClean="0"/>
              <a:t>Párhuzamos </a:t>
            </a:r>
            <a:r>
              <a:rPr lang="hu-HU" altLang="hu-HU" sz="2000" dirty="0" err="1" smtClean="0"/>
              <a:t>API-k</a:t>
            </a:r>
            <a:r>
              <a:rPr lang="hu-HU" altLang="hu-HU" sz="2000" dirty="0" smtClean="0"/>
              <a:t> (szabványok): MPI, POSIX </a:t>
            </a:r>
            <a:r>
              <a:rPr lang="hu-HU" altLang="hu-HU" sz="2000" dirty="0" err="1" smtClean="0"/>
              <a:t>threads</a:t>
            </a:r>
            <a:r>
              <a:rPr lang="hu-HU" altLang="hu-HU" sz="2000" dirty="0" smtClean="0"/>
              <a:t>, </a:t>
            </a:r>
            <a:r>
              <a:rPr lang="hu-HU" altLang="hu-HU" sz="2000" dirty="0" err="1" smtClean="0"/>
              <a:t>OpenMP</a:t>
            </a:r>
            <a:r>
              <a:rPr lang="hu-HU" altLang="hu-HU" sz="2000" dirty="0" smtClean="0"/>
              <a:t>, stb.</a:t>
            </a:r>
          </a:p>
          <a:p>
            <a:r>
              <a:rPr lang="hu-HU" altLang="hu-HU" sz="2000" dirty="0" smtClean="0"/>
              <a:t>Architektúra</a:t>
            </a:r>
          </a:p>
          <a:p>
            <a:r>
              <a:rPr lang="hu-HU" altLang="hu-HU" sz="2000" dirty="0" smtClean="0"/>
              <a:t>Operációs rendszer</a:t>
            </a:r>
          </a:p>
        </p:txBody>
      </p:sp>
    </p:spTree>
    <p:extLst>
      <p:ext uri="{BB962C8B-B14F-4D97-AF65-F5344CB8AC3E}">
        <p14:creationId xmlns:p14="http://schemas.microsoft.com/office/powerpoint/2010/main" val="384464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12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Párhuzamosítási megoldások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 smtClean="0"/>
              <a:t>Közös memóriás (</a:t>
            </a:r>
            <a:r>
              <a:rPr lang="hu-HU" altLang="hu-HU" sz="2400" dirty="0" err="1" smtClean="0"/>
              <a:t>Shared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memory</a:t>
            </a:r>
            <a:r>
              <a:rPr lang="hu-HU" altLang="hu-HU" sz="2400" dirty="0" smtClean="0"/>
              <a:t>)</a:t>
            </a:r>
          </a:p>
          <a:p>
            <a:endParaRPr lang="hu-HU" altLang="hu-HU" sz="2400" dirty="0" smtClean="0"/>
          </a:p>
          <a:p>
            <a:pPr lvl="1"/>
            <a:r>
              <a:rPr lang="hu-HU" altLang="hu-HU" sz="2000" dirty="0" smtClean="0"/>
              <a:t>POSIX </a:t>
            </a:r>
            <a:r>
              <a:rPr lang="hu-HU" altLang="hu-HU" sz="2000" dirty="0" err="1" smtClean="0"/>
              <a:t>threads</a:t>
            </a:r>
            <a:endParaRPr lang="hu-HU" altLang="hu-HU" sz="2000" dirty="0" smtClean="0"/>
          </a:p>
          <a:p>
            <a:pPr lvl="2"/>
            <a:r>
              <a:rPr lang="hu-HU" altLang="hu-HU" sz="1800" dirty="0">
                <a:hlinkClick r:id="rId2"/>
              </a:rPr>
              <a:t>https://</a:t>
            </a:r>
            <a:r>
              <a:rPr lang="hu-HU" altLang="hu-HU" sz="1800" dirty="0" smtClean="0">
                <a:hlinkClick r:id="rId2"/>
              </a:rPr>
              <a:t>computing.llnl.gov/tutorials/pthreads</a:t>
            </a:r>
            <a:endParaRPr lang="hu-HU" altLang="hu-HU" sz="1800" dirty="0" smtClean="0"/>
          </a:p>
          <a:p>
            <a:pPr lvl="1"/>
            <a:r>
              <a:rPr lang="hu-HU" altLang="hu-HU" sz="2000" dirty="0" err="1" smtClean="0"/>
              <a:t>OpenMP</a:t>
            </a:r>
            <a:endParaRPr lang="hu-HU" altLang="hu-HU" sz="2000" dirty="0" smtClean="0"/>
          </a:p>
          <a:p>
            <a:pPr lvl="2"/>
            <a:r>
              <a:rPr lang="hu-HU" altLang="hu-HU" sz="1800" dirty="0">
                <a:hlinkClick r:id="rId3"/>
              </a:rPr>
              <a:t>https://</a:t>
            </a:r>
            <a:r>
              <a:rPr lang="hu-HU" altLang="hu-HU" sz="1800" dirty="0" smtClean="0">
                <a:hlinkClick r:id="rId3"/>
              </a:rPr>
              <a:t>computing.llnl.gov/tutorials/openMP</a:t>
            </a:r>
            <a:endParaRPr lang="hu-HU" altLang="hu-HU" sz="18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715762"/>
            <a:ext cx="3900577" cy="21524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2736304" cy="22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13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Párhuzamosítási megoldások</a:t>
            </a:r>
            <a:endParaRPr lang="hu-HU" altLang="hu-H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 smtClean="0"/>
              <a:t>Elosztott memóriás (</a:t>
            </a:r>
            <a:r>
              <a:rPr lang="hu-HU" altLang="hu-HU" sz="2400" dirty="0" err="1" smtClean="0"/>
              <a:t>Distributed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memory</a:t>
            </a:r>
            <a:r>
              <a:rPr lang="hu-HU" altLang="hu-HU" sz="2400" dirty="0" smtClean="0"/>
              <a:t>)</a:t>
            </a:r>
          </a:p>
          <a:p>
            <a:pPr marL="0" indent="0" algn="ctr">
              <a:buNone/>
            </a:pPr>
            <a:endParaRPr lang="hu-HU" altLang="hu-HU" sz="2400" dirty="0" smtClean="0"/>
          </a:p>
          <a:p>
            <a:pPr lvl="1"/>
            <a:r>
              <a:rPr lang="hu-HU" altLang="hu-HU" sz="2000" dirty="0" smtClean="0"/>
              <a:t>MPI 1994</a:t>
            </a:r>
          </a:p>
          <a:p>
            <a:pPr lvl="1"/>
            <a:r>
              <a:rPr lang="hu-HU" altLang="hu-HU" sz="2000" dirty="0" smtClean="0"/>
              <a:t>MPI-2 1996</a:t>
            </a:r>
          </a:p>
          <a:p>
            <a:pPr lvl="1"/>
            <a:r>
              <a:rPr lang="hu-HU" altLang="hu-HU" sz="2000" dirty="0" smtClean="0"/>
              <a:t>MPI-3 2012</a:t>
            </a:r>
          </a:p>
          <a:p>
            <a:pPr lvl="1"/>
            <a:r>
              <a:rPr lang="hu-HU" altLang="hu-HU" sz="2000" dirty="0">
                <a:hlinkClick r:id="rId2"/>
              </a:rPr>
              <a:t>https://</a:t>
            </a:r>
            <a:r>
              <a:rPr lang="hu-HU" altLang="hu-HU" sz="2000" dirty="0" smtClean="0">
                <a:hlinkClick r:id="rId2"/>
              </a:rPr>
              <a:t>computing.llnl.gov/tutorials/mpi</a:t>
            </a:r>
            <a:endParaRPr lang="hu-HU" alt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431929" cy="22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14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Párhuzamosítási megoldások</a:t>
            </a:r>
            <a:endParaRPr lang="hu-HU" altLang="hu-H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 err="1" smtClean="0"/>
              <a:t>Hybrid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model</a:t>
            </a:r>
            <a:endParaRPr lang="hu-HU" altLang="hu-HU" sz="2400" dirty="0" smtClean="0"/>
          </a:p>
          <a:p>
            <a:pPr marL="0" indent="0">
              <a:buNone/>
            </a:pPr>
            <a:endParaRPr lang="hu-HU" alt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06772"/>
            <a:ext cx="4255747" cy="17234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9" y="1660388"/>
            <a:ext cx="3960440" cy="21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15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Párhuzamosítás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hu-HU" sz="2400" dirty="0" smtClean="0"/>
              <a:t>Automatikus</a:t>
            </a:r>
            <a:endParaRPr lang="hu-HU" sz="1800" dirty="0" smtClean="0"/>
          </a:p>
          <a:p>
            <a:pPr lvl="0"/>
            <a:endParaRPr lang="hu-HU" sz="1800" dirty="0" smtClean="0"/>
          </a:p>
          <a:p>
            <a:pPr lvl="0"/>
            <a:endParaRPr lang="hu-HU" sz="1800" dirty="0"/>
          </a:p>
          <a:p>
            <a:pPr lvl="0"/>
            <a:r>
              <a:rPr lang="hu-HU" sz="2000" dirty="0" smtClean="0"/>
              <a:t>A fordító analizálja a forráskódot</a:t>
            </a:r>
          </a:p>
          <a:p>
            <a:pPr lvl="1"/>
            <a:r>
              <a:rPr lang="hu-HU" sz="1600" dirty="0" smtClean="0"/>
              <a:t>Nem biztos hogy jó lesz</a:t>
            </a:r>
          </a:p>
          <a:p>
            <a:pPr lvl="1"/>
            <a:r>
              <a:rPr lang="hu-HU" sz="1600" dirty="0" smtClean="0"/>
              <a:t>Elsősorban ciklusok</a:t>
            </a:r>
            <a:endParaRPr lang="hu-HU" sz="1600" dirty="0"/>
          </a:p>
          <a:p>
            <a:pPr marL="0" lvl="0" indent="0">
              <a:buNone/>
            </a:pP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269629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16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Párhuzamosítás</a:t>
            </a:r>
            <a:endParaRPr lang="hu-HU" altLang="hu-H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000" dirty="0" smtClean="0"/>
              <a:t>Manuális</a:t>
            </a:r>
            <a:endParaRPr lang="hu-HU" altLang="hu-HU" sz="1800" dirty="0" smtClean="0"/>
          </a:p>
          <a:p>
            <a:endParaRPr lang="hu-HU" altLang="hu-HU" sz="2000" dirty="0"/>
          </a:p>
          <a:p>
            <a:r>
              <a:rPr lang="hu-HU" altLang="hu-HU" sz="2000" dirty="0" smtClean="0"/>
              <a:t>Meg kell érteni azt a problémát amit meg szeretnénk oldani</a:t>
            </a:r>
          </a:p>
          <a:p>
            <a:r>
              <a:rPr lang="hu-HU" altLang="hu-HU" sz="2000" dirty="0" smtClean="0"/>
              <a:t>Meg kell találni a fontosabb részeket</a:t>
            </a:r>
          </a:p>
          <a:p>
            <a:pPr lvl="1"/>
            <a:r>
              <a:rPr lang="hu-HU" altLang="hu-HU" sz="1600" dirty="0" smtClean="0"/>
              <a:t>Mi lassú?!</a:t>
            </a:r>
          </a:p>
          <a:p>
            <a:pPr lvl="1"/>
            <a:r>
              <a:rPr lang="hu-HU" altLang="hu-HU" sz="1600" dirty="0" smtClean="0"/>
              <a:t>Miért lassú?!</a:t>
            </a:r>
          </a:p>
          <a:p>
            <a:pPr lvl="1"/>
            <a:r>
              <a:rPr lang="hu-HU" altLang="hu-HU" sz="1600" dirty="0" smtClean="0"/>
              <a:t>I/O probléma?!</a:t>
            </a:r>
          </a:p>
          <a:p>
            <a:pPr lvl="1"/>
            <a:endParaRPr lang="hu-HU" altLang="hu-HU" sz="1200" dirty="0" smtClean="0"/>
          </a:p>
          <a:p>
            <a:r>
              <a:rPr lang="hu-HU" altLang="hu-HU" sz="2000" dirty="0" smtClean="0"/>
              <a:t>Profiler programok segítenek</a:t>
            </a:r>
          </a:p>
          <a:p>
            <a:pPr lvl="1"/>
            <a:r>
              <a:rPr lang="hu-HU" altLang="hu-HU" sz="1600" dirty="0" smtClean="0"/>
              <a:t>Képesek vagyunk szűrni</a:t>
            </a:r>
          </a:p>
          <a:p>
            <a:pPr lvl="1"/>
            <a:endParaRPr lang="hu-HU" altLang="hu-HU" sz="1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600400" cy="3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17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profiler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000" dirty="0" smtClean="0"/>
              <a:t>1998 KOJAK projekt</a:t>
            </a:r>
          </a:p>
          <a:p>
            <a:r>
              <a:rPr lang="en-GB" altLang="hu-HU" sz="2000" dirty="0" err="1">
                <a:ea typeface="ＭＳ Ｐゴシック" pitchFamily="34" charset="-128"/>
              </a:rPr>
              <a:t>Jülich</a:t>
            </a:r>
            <a:r>
              <a:rPr lang="en-GB" altLang="hu-HU" sz="2000" dirty="0">
                <a:ea typeface="ＭＳ Ｐゴシック" pitchFamily="34" charset="-128"/>
              </a:rPr>
              <a:t> Supercomputing </a:t>
            </a:r>
            <a:r>
              <a:rPr lang="en-GB" altLang="hu-HU" sz="2000" dirty="0" smtClean="0">
                <a:ea typeface="ＭＳ Ｐゴシック" pitchFamily="34" charset="-128"/>
              </a:rPr>
              <a:t>Centre</a:t>
            </a:r>
            <a:endParaRPr lang="hu-HU" altLang="hu-HU" sz="2000" dirty="0" smtClean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r>
              <a:rPr lang="en-GB" altLang="hu-HU" sz="2000" dirty="0">
                <a:ea typeface="+mn-ea"/>
              </a:rPr>
              <a:t>German Research School for Simulation Sciences </a:t>
            </a:r>
            <a:endParaRPr lang="hu-HU" altLang="hu-HU" sz="2000" dirty="0">
              <a:ea typeface="+mn-ea"/>
            </a:endParaRPr>
          </a:p>
          <a:p>
            <a:r>
              <a:rPr lang="hu-HU" altLang="hu-HU" sz="2000" dirty="0"/>
              <a:t>Futási adat</a:t>
            </a:r>
            <a:r>
              <a:rPr lang="hu-HU" altLang="hu-HU" sz="2000" dirty="0" smtClean="0"/>
              <a:t>ok mérése, analizálása</a:t>
            </a:r>
          </a:p>
          <a:p>
            <a:r>
              <a:rPr lang="hu-HU" altLang="hu-HU" sz="2000" dirty="0" smtClean="0"/>
              <a:t>Több párhuzamosítás megoldást támogat</a:t>
            </a:r>
          </a:p>
          <a:p>
            <a:pPr lvl="1"/>
            <a:r>
              <a:rPr lang="hu-HU" altLang="hu-HU" sz="1800" dirty="0" err="1" smtClean="0"/>
              <a:t>OpenMP</a:t>
            </a:r>
            <a:r>
              <a:rPr lang="hu-HU" altLang="hu-HU" sz="1800" dirty="0" smtClean="0"/>
              <a:t>, MPI, Hibrid</a:t>
            </a:r>
          </a:p>
          <a:p>
            <a:pPr lvl="1"/>
            <a:r>
              <a:rPr lang="hu-HU" altLang="hu-HU" sz="1800" dirty="0" smtClean="0"/>
              <a:t>C, </a:t>
            </a:r>
            <a:r>
              <a:rPr lang="hu-HU" altLang="hu-HU" sz="1800" dirty="0" err="1" smtClean="0"/>
              <a:t>C</a:t>
            </a:r>
            <a:r>
              <a:rPr lang="hu-HU" altLang="hu-HU" sz="1800" dirty="0" smtClean="0"/>
              <a:t>++, </a:t>
            </a:r>
            <a:r>
              <a:rPr lang="hu-HU" altLang="hu-HU" sz="1800" dirty="0" err="1" smtClean="0"/>
              <a:t>Fortran</a:t>
            </a:r>
            <a:endParaRPr lang="hu-HU" altLang="hu-HU" sz="1800" dirty="0" smtClean="0"/>
          </a:p>
          <a:p>
            <a:r>
              <a:rPr lang="hu-HU" altLang="hu-HU" sz="2000" dirty="0" smtClean="0"/>
              <a:t>Nyílt forráskódú, új BSD </a:t>
            </a:r>
            <a:r>
              <a:rPr lang="hu-HU" altLang="hu-HU" sz="2000" dirty="0" err="1" smtClean="0"/>
              <a:t>licensz</a:t>
            </a:r>
            <a:endParaRPr lang="hu-HU" altLang="hu-HU" sz="2000" dirty="0" smtClean="0"/>
          </a:p>
          <a:p>
            <a:r>
              <a:rPr lang="hu-HU" altLang="hu-HU" sz="2000" dirty="0" smtClean="0"/>
              <a:t>Nagy rendszerekhez tervezték (több mint 1000 CPU </a:t>
            </a:r>
            <a:r>
              <a:rPr lang="hu-HU" altLang="hu-HU" sz="2000" dirty="0" err="1" smtClean="0"/>
              <a:t>core</a:t>
            </a:r>
            <a:r>
              <a:rPr lang="hu-HU" altLang="hu-HU" sz="2000" dirty="0" smtClean="0"/>
              <a:t>)</a:t>
            </a:r>
          </a:p>
          <a:p>
            <a:r>
              <a:rPr lang="hu-HU" altLang="hu-HU" sz="2000" dirty="0" smtClean="0"/>
              <a:t>Integrált mérés, </a:t>
            </a:r>
            <a:r>
              <a:rPr lang="hu-HU" altLang="hu-HU" sz="2000" dirty="0" err="1" smtClean="0"/>
              <a:t>instrumentation</a:t>
            </a:r>
            <a:r>
              <a:rPr lang="hu-HU" altLang="hu-HU" sz="2000" dirty="0" smtClean="0"/>
              <a:t>, analizálás, </a:t>
            </a:r>
            <a:r>
              <a:rPr lang="hu-HU" altLang="hu-HU" sz="2000" dirty="0" err="1" smtClean="0"/>
              <a:t>trace</a:t>
            </a:r>
            <a:endParaRPr lang="hu-HU" altLang="hu-HU" sz="2000" dirty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17730"/>
            <a:ext cx="17002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07" y="4815536"/>
            <a:ext cx="16986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69123"/>
            <a:ext cx="2487858" cy="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18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munkafolyamat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6" y="1052736"/>
            <a:ext cx="7920880" cy="51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19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/>
              <a:t>Scalasca </a:t>
            </a:r>
            <a:r>
              <a:rPr lang="hu-HU" altLang="hu-HU" dirty="0" smtClean="0"/>
              <a:t>használata (9/1)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altLang="hu-HU" sz="2000" dirty="0" smtClean="0"/>
          </a:p>
          <a:p>
            <a:pPr marL="0" indent="0" algn="ctr">
              <a:buNone/>
            </a:pPr>
            <a:r>
              <a:rPr lang="hu-HU" altLang="hu-HU" sz="2000" dirty="0" smtClean="0"/>
              <a:t>Gyakorlati példa (Szegedi szuperszámítógépen)</a:t>
            </a:r>
          </a:p>
          <a:p>
            <a:pPr marL="0" indent="0" algn="ctr">
              <a:buNone/>
            </a:pPr>
            <a:endParaRPr lang="hu-HU" altLang="hu-HU" sz="2000" dirty="0"/>
          </a:p>
          <a:p>
            <a:pPr marL="0" indent="0">
              <a:buNone/>
            </a:pPr>
            <a:r>
              <a:rPr lang="hu-HU" altLang="hu-HU" sz="2000" dirty="0" smtClean="0"/>
              <a:t>    </a:t>
            </a:r>
          </a:p>
          <a:p>
            <a:pPr marL="0" indent="0" algn="ctr">
              <a:buNone/>
            </a:pPr>
            <a:endParaRPr lang="hu-HU" altLang="hu-HU" sz="2000" dirty="0"/>
          </a:p>
          <a:p>
            <a:pPr marL="0" indent="0" algn="ctr">
              <a:buNone/>
            </a:pPr>
            <a:r>
              <a:rPr lang="hu-HU" altLang="hu-HU" sz="2000" dirty="0"/>
              <a:t>/</a:t>
            </a:r>
            <a:r>
              <a:rPr lang="hu-HU" altLang="hu-HU" sz="2000" dirty="0" err="1" smtClean="0"/>
              <a:t>opt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nce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packages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global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scalasca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tutorial</a:t>
            </a:r>
            <a:r>
              <a:rPr lang="hu-HU" altLang="hu-HU" sz="2000" dirty="0" smtClean="0"/>
              <a:t>/</a:t>
            </a:r>
            <a:r>
              <a:rPr lang="hu-HU" altLang="hu-HU" sz="2000" dirty="0" err="1" smtClean="0"/>
              <a:t>NPB-MZ.tar.gz</a:t>
            </a:r>
            <a:endParaRPr lang="hu-HU" altLang="hu-HU" sz="2000" dirty="0" smtClean="0"/>
          </a:p>
          <a:p>
            <a:pPr marL="0" indent="0" algn="ctr">
              <a:buNone/>
            </a:pPr>
            <a:endParaRPr lang="hu-HU" altLang="hu-HU" sz="2000" dirty="0" smtClean="0"/>
          </a:p>
          <a:p>
            <a:pPr marL="0" indent="0" algn="ctr">
              <a:buNone/>
            </a:pPr>
            <a:endParaRPr lang="hu-HU" altLang="hu-HU" sz="2000" dirty="0"/>
          </a:p>
          <a:p>
            <a:pPr marL="0" indent="0" algn="ctr">
              <a:buNone/>
            </a:pPr>
            <a:r>
              <a:rPr lang="hu-HU" altLang="hu-HU" sz="2000" dirty="0">
                <a:hlinkClick r:id="rId2"/>
              </a:rPr>
              <a:t>http://</a:t>
            </a:r>
            <a:r>
              <a:rPr lang="hu-HU" altLang="hu-HU" sz="2000" dirty="0" smtClean="0">
                <a:hlinkClick r:id="rId2"/>
              </a:rPr>
              <a:t>www.training.prace-ri.eu/uploads/tx_pracetmo/BT-Tutorial-Scalasca.pdf</a:t>
            </a:r>
            <a:endParaRPr lang="hu-HU" altLang="hu-HU" sz="2000" dirty="0" smtClean="0"/>
          </a:p>
          <a:p>
            <a:pPr marL="0" indent="0" algn="ctr">
              <a:buNone/>
            </a:pPr>
            <a:endParaRPr lang="hu-HU" alt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2081881"/>
            <a:ext cx="72008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~ (0)$ </a:t>
            </a:r>
            <a:r>
              <a:rPr lang="hu-HU" sz="1600" dirty="0" err="1"/>
              <a:t>module</a:t>
            </a:r>
            <a:r>
              <a:rPr lang="hu-HU" sz="1600" dirty="0"/>
              <a:t> </a:t>
            </a:r>
            <a:r>
              <a:rPr lang="hu-HU" sz="1600" dirty="0" err="1"/>
              <a:t>load</a:t>
            </a:r>
            <a:r>
              <a:rPr lang="hu-HU" sz="1600" dirty="0"/>
              <a:t> </a:t>
            </a:r>
            <a:r>
              <a:rPr lang="hu-HU" sz="1600" dirty="0" err="1"/>
              <a:t>scalasca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5615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Főbb témák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dirty="0" smtClean="0"/>
              <a:t>Miért használjunk szuperszámítógépet?!</a:t>
            </a:r>
          </a:p>
          <a:p>
            <a:r>
              <a:rPr lang="hu-HU" altLang="hu-HU" sz="2400" dirty="0" smtClean="0"/>
              <a:t>Alapfogalmak</a:t>
            </a:r>
          </a:p>
          <a:p>
            <a:r>
              <a:rPr lang="hu-HU" altLang="hu-HU" sz="2400" dirty="0"/>
              <a:t>Miért van szükség profiler programra</a:t>
            </a:r>
            <a:r>
              <a:rPr lang="hu-HU" altLang="hu-HU" sz="2400" dirty="0" smtClean="0"/>
              <a:t>?!</a:t>
            </a:r>
          </a:p>
          <a:p>
            <a:r>
              <a:rPr lang="hu-HU" altLang="hu-HU" sz="2400" dirty="0" smtClean="0"/>
              <a:t>Scalasca profiler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20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(9/2)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5788" y="1556792"/>
            <a:ext cx="7704856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NPB3.3-MZ-MPI (1)$ </a:t>
            </a:r>
            <a:r>
              <a:rPr lang="hu-HU" sz="1600" dirty="0" err="1"/>
              <a:t>diff</a:t>
            </a:r>
            <a:r>
              <a:rPr lang="hu-HU" sz="1600" dirty="0"/>
              <a:t> </a:t>
            </a:r>
            <a:r>
              <a:rPr lang="hu-HU" sz="1600" dirty="0" err="1"/>
              <a:t>-u</a:t>
            </a:r>
            <a:r>
              <a:rPr lang="hu-HU" sz="1600" dirty="0"/>
              <a:t> </a:t>
            </a:r>
            <a:r>
              <a:rPr lang="hu-HU" sz="1600" dirty="0" err="1"/>
              <a:t>config</a:t>
            </a:r>
            <a:r>
              <a:rPr lang="hu-HU" sz="1600" dirty="0"/>
              <a:t>/</a:t>
            </a:r>
            <a:r>
              <a:rPr lang="hu-HU" sz="1600" dirty="0" err="1"/>
              <a:t>make.def.orig</a:t>
            </a:r>
            <a:r>
              <a:rPr lang="hu-HU" sz="1600" dirty="0"/>
              <a:t> </a:t>
            </a:r>
            <a:r>
              <a:rPr lang="hu-HU" sz="1600" dirty="0" err="1"/>
              <a:t>config</a:t>
            </a:r>
            <a:r>
              <a:rPr lang="hu-HU" sz="1600" dirty="0"/>
              <a:t>/</a:t>
            </a:r>
            <a:r>
              <a:rPr lang="hu-HU" sz="1600" dirty="0" err="1"/>
              <a:t>make.def</a:t>
            </a:r>
            <a:endParaRPr lang="hu-HU" sz="1600" dirty="0"/>
          </a:p>
          <a:p>
            <a:pPr algn="l"/>
            <a:r>
              <a:rPr lang="hu-HU" sz="1600" dirty="0"/>
              <a:t>--- </a:t>
            </a:r>
            <a:r>
              <a:rPr lang="hu-HU" sz="1600" dirty="0" err="1"/>
              <a:t>config</a:t>
            </a:r>
            <a:r>
              <a:rPr lang="hu-HU" sz="1600" dirty="0"/>
              <a:t>/</a:t>
            </a:r>
            <a:r>
              <a:rPr lang="hu-HU" sz="1600" dirty="0" err="1"/>
              <a:t>make.def.orig</a:t>
            </a:r>
            <a:r>
              <a:rPr lang="hu-HU" sz="1600" dirty="0"/>
              <a:t>	2014-04-24 13:36:35.000000000 +0200</a:t>
            </a:r>
          </a:p>
          <a:p>
            <a:pPr algn="l"/>
            <a:r>
              <a:rPr lang="hu-HU" sz="1600" dirty="0"/>
              <a:t>+++ </a:t>
            </a:r>
            <a:r>
              <a:rPr lang="hu-HU" sz="1600" dirty="0" err="1"/>
              <a:t>config</a:t>
            </a:r>
            <a:r>
              <a:rPr lang="hu-HU" sz="1600" dirty="0"/>
              <a:t>/</a:t>
            </a:r>
            <a:r>
              <a:rPr lang="hu-HU" sz="1600" dirty="0" err="1"/>
              <a:t>make.def</a:t>
            </a:r>
            <a:r>
              <a:rPr lang="hu-HU" sz="1600" dirty="0"/>
              <a:t>	2014-04-24 13:37:04.000000000 +0200</a:t>
            </a:r>
          </a:p>
          <a:p>
            <a:pPr algn="l"/>
            <a:r>
              <a:rPr lang="hu-HU" sz="1600" dirty="0"/>
              <a:t>@@ -29,7 +29,7 @@</a:t>
            </a:r>
          </a:p>
          <a:p>
            <a:pPr algn="l"/>
            <a:r>
              <a:rPr lang="hu-HU" sz="1600" dirty="0"/>
              <a:t> #---------------------------------------------------------------------------</a:t>
            </a:r>
          </a:p>
          <a:p>
            <a:pPr algn="l"/>
            <a:r>
              <a:rPr lang="hu-HU" sz="1600" dirty="0"/>
              <a:t> # </a:t>
            </a:r>
            <a:r>
              <a:rPr lang="hu-HU" sz="1600" dirty="0" err="1"/>
              <a:t>This</a:t>
            </a:r>
            <a:r>
              <a:rPr lang="hu-HU" sz="1600" dirty="0"/>
              <a:t> is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fortran</a:t>
            </a:r>
            <a:r>
              <a:rPr lang="hu-HU" sz="1600" dirty="0"/>
              <a:t> </a:t>
            </a:r>
            <a:r>
              <a:rPr lang="hu-HU" sz="1600" dirty="0" err="1"/>
              <a:t>compiler</a:t>
            </a:r>
            <a:r>
              <a:rPr lang="hu-HU" sz="1600" dirty="0"/>
              <a:t> </a:t>
            </a:r>
            <a:r>
              <a:rPr lang="hu-HU" sz="1600" dirty="0" err="1"/>
              <a:t>used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fortran</a:t>
            </a:r>
            <a:r>
              <a:rPr lang="hu-HU" sz="1600" dirty="0"/>
              <a:t> </a:t>
            </a:r>
            <a:r>
              <a:rPr lang="hu-HU" sz="1600" dirty="0" err="1"/>
              <a:t>programs</a:t>
            </a:r>
            <a:endParaRPr lang="hu-HU" sz="1600" dirty="0"/>
          </a:p>
          <a:p>
            <a:pPr algn="l"/>
            <a:r>
              <a:rPr lang="hu-HU" sz="1600" dirty="0"/>
              <a:t> #---------------------------------------------------------------------------</a:t>
            </a:r>
          </a:p>
          <a:p>
            <a:pPr algn="l"/>
            <a:r>
              <a:rPr lang="hu-HU" sz="1600" b="1" dirty="0"/>
              <a:t>-F77 = mpif77</a:t>
            </a:r>
          </a:p>
          <a:p>
            <a:pPr algn="l"/>
            <a:r>
              <a:rPr lang="hu-HU" sz="1600" b="1" dirty="0"/>
              <a:t>+F77 = </a:t>
            </a:r>
            <a:r>
              <a:rPr lang="hu-HU" sz="1600" b="1" dirty="0" err="1"/>
              <a:t>scalasca</a:t>
            </a:r>
            <a:r>
              <a:rPr lang="hu-HU" sz="1600" b="1" dirty="0"/>
              <a:t> </a:t>
            </a:r>
            <a:r>
              <a:rPr lang="hu-HU" sz="1600" b="1" dirty="0" err="1"/>
              <a:t>-instrument</a:t>
            </a:r>
            <a:r>
              <a:rPr lang="hu-HU" sz="1600" b="1" dirty="0"/>
              <a:t> mpif77</a:t>
            </a:r>
          </a:p>
          <a:p>
            <a:pPr algn="l"/>
            <a:r>
              <a:rPr lang="hu-HU" sz="1600" dirty="0"/>
              <a:t> #F77 = </a:t>
            </a:r>
            <a:r>
              <a:rPr lang="hu-HU" sz="1600" dirty="0" err="1"/>
              <a:t>mpiifort</a:t>
            </a:r>
            <a:endParaRPr lang="hu-HU" sz="1600" dirty="0"/>
          </a:p>
          <a:p>
            <a:pPr algn="l"/>
            <a:r>
              <a:rPr lang="hu-HU" sz="1600" dirty="0"/>
              <a:t> # </a:t>
            </a:r>
            <a:r>
              <a:rPr lang="hu-HU" sz="1600" dirty="0" err="1"/>
              <a:t>This</a:t>
            </a:r>
            <a:r>
              <a:rPr lang="hu-HU" sz="1600" dirty="0"/>
              <a:t> </a:t>
            </a:r>
            <a:r>
              <a:rPr lang="hu-HU" sz="1600" dirty="0" err="1"/>
              <a:t>links</a:t>
            </a:r>
            <a:r>
              <a:rPr lang="hu-HU" sz="1600" dirty="0"/>
              <a:t> </a:t>
            </a:r>
            <a:r>
              <a:rPr lang="hu-HU" sz="1600" dirty="0" err="1"/>
              <a:t>fortran</a:t>
            </a:r>
            <a:r>
              <a:rPr lang="hu-HU" sz="1600" dirty="0"/>
              <a:t> </a:t>
            </a:r>
            <a:r>
              <a:rPr lang="hu-HU" sz="1600" dirty="0" err="1"/>
              <a:t>programs</a:t>
            </a:r>
            <a:r>
              <a:rPr lang="hu-HU" sz="1600" dirty="0"/>
              <a:t>; </a:t>
            </a:r>
            <a:r>
              <a:rPr lang="hu-HU" sz="1600" dirty="0" err="1"/>
              <a:t>usually</a:t>
            </a:r>
            <a:r>
              <a:rPr lang="hu-HU" sz="1600" dirty="0"/>
              <a:t> </a:t>
            </a:r>
            <a:r>
              <a:rPr lang="hu-HU" sz="1600" dirty="0" err="1"/>
              <a:t>the</a:t>
            </a:r>
            <a:r>
              <a:rPr lang="hu-HU" sz="1600" dirty="0"/>
              <a:t> </a:t>
            </a:r>
            <a:r>
              <a:rPr lang="hu-HU" sz="1600" dirty="0" err="1"/>
              <a:t>same</a:t>
            </a:r>
            <a:r>
              <a:rPr lang="hu-HU" sz="1600" dirty="0"/>
              <a:t> </a:t>
            </a:r>
            <a:r>
              <a:rPr lang="hu-HU" sz="1600" dirty="0" err="1"/>
              <a:t>as</a:t>
            </a:r>
            <a:r>
              <a:rPr lang="hu-HU" sz="1600" dirty="0"/>
              <a:t> ${F77}</a:t>
            </a:r>
          </a:p>
          <a:p>
            <a:pPr algn="l"/>
            <a:r>
              <a:rPr lang="hu-HU" sz="1600" dirty="0"/>
              <a:t> FLINK	= $(F77)</a:t>
            </a:r>
          </a:p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NPB3.3-MZ-MPI (1)$ </a:t>
            </a:r>
          </a:p>
          <a:p>
            <a:pPr algn="l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35773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21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(9/3)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836712"/>
            <a:ext cx="7704856" cy="5170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100" dirty="0"/>
              <a:t>SZEGED[</a:t>
            </a:r>
            <a:r>
              <a:rPr lang="hu-HU" sz="1100" dirty="0" err="1"/>
              <a:t>loginnode</a:t>
            </a:r>
            <a:r>
              <a:rPr lang="hu-HU" sz="1100" dirty="0"/>
              <a:t>] NPB3.3-MZ-MPI (0</a:t>
            </a:r>
            <a:r>
              <a:rPr lang="hu-HU" sz="1100" dirty="0" smtClean="0"/>
              <a:t>)$ </a:t>
            </a:r>
            <a:r>
              <a:rPr lang="hu-HU" sz="1100" dirty="0" err="1" smtClean="0"/>
              <a:t>mkdir</a:t>
            </a:r>
            <a:r>
              <a:rPr lang="hu-HU" sz="1100" dirty="0" smtClean="0"/>
              <a:t> bin</a:t>
            </a:r>
          </a:p>
          <a:p>
            <a:pPr algn="l"/>
            <a:r>
              <a:rPr lang="hu-HU" sz="1100" dirty="0" smtClean="0"/>
              <a:t>SZEGED[</a:t>
            </a:r>
            <a:r>
              <a:rPr lang="hu-HU" sz="1100" dirty="0" err="1" smtClean="0"/>
              <a:t>loginnode</a:t>
            </a:r>
            <a:r>
              <a:rPr lang="hu-HU" sz="1100" dirty="0"/>
              <a:t>] NPB3.3-MZ-MPI (0)$ </a:t>
            </a:r>
            <a:r>
              <a:rPr lang="hu-HU" sz="1100" dirty="0" err="1"/>
              <a:t>make</a:t>
            </a:r>
            <a:r>
              <a:rPr lang="hu-HU" sz="1100" dirty="0"/>
              <a:t> </a:t>
            </a:r>
            <a:r>
              <a:rPr lang="hu-HU" sz="1100" dirty="0" err="1"/>
              <a:t>bt-mz</a:t>
            </a:r>
            <a:r>
              <a:rPr lang="hu-HU" sz="1100" dirty="0"/>
              <a:t> CLASS=B NPROCS=4</a:t>
            </a:r>
          </a:p>
          <a:p>
            <a:pPr algn="l"/>
            <a:r>
              <a:rPr lang="hu-HU" sz="1100" dirty="0"/>
              <a:t>   ===========================================</a:t>
            </a:r>
          </a:p>
          <a:p>
            <a:pPr algn="l"/>
            <a:r>
              <a:rPr lang="hu-HU" sz="1100" dirty="0"/>
              <a:t>   =      NAS PARALLEL BENCHMARKS 3.3        =</a:t>
            </a:r>
          </a:p>
          <a:p>
            <a:pPr algn="l"/>
            <a:r>
              <a:rPr lang="hu-HU" sz="1100" dirty="0"/>
              <a:t>   =      MPI+</a:t>
            </a:r>
            <a:r>
              <a:rPr lang="hu-HU" sz="1100" dirty="0" err="1"/>
              <a:t>OpenMP</a:t>
            </a:r>
            <a:r>
              <a:rPr lang="hu-HU" sz="1100" dirty="0"/>
              <a:t> </a:t>
            </a:r>
            <a:r>
              <a:rPr lang="hu-HU" sz="1100" dirty="0" err="1"/>
              <a:t>Multi-Zone</a:t>
            </a:r>
            <a:r>
              <a:rPr lang="hu-HU" sz="1100" dirty="0"/>
              <a:t> </a:t>
            </a:r>
            <a:r>
              <a:rPr lang="hu-HU" sz="1100" dirty="0" err="1"/>
              <a:t>Versions</a:t>
            </a:r>
            <a:r>
              <a:rPr lang="hu-HU" sz="1100" dirty="0"/>
              <a:t>     =</a:t>
            </a:r>
          </a:p>
          <a:p>
            <a:pPr algn="l"/>
            <a:r>
              <a:rPr lang="hu-HU" sz="1100" dirty="0"/>
              <a:t>   =      F77                                =</a:t>
            </a:r>
          </a:p>
          <a:p>
            <a:pPr algn="l"/>
            <a:r>
              <a:rPr lang="hu-HU" sz="1100" dirty="0"/>
              <a:t>   ===========================================</a:t>
            </a:r>
          </a:p>
          <a:p>
            <a:pPr algn="l"/>
            <a:endParaRPr lang="hu-HU" sz="1100" dirty="0"/>
          </a:p>
          <a:p>
            <a:pPr algn="l"/>
            <a:r>
              <a:rPr lang="hu-HU" sz="1100" dirty="0"/>
              <a:t>cd BT-MZ; </a:t>
            </a:r>
            <a:r>
              <a:rPr lang="hu-HU" sz="1100" dirty="0" err="1"/>
              <a:t>make</a:t>
            </a:r>
            <a:r>
              <a:rPr lang="hu-HU" sz="1100" dirty="0"/>
              <a:t> CLASS=B NPROCS=4 VERSION=</a:t>
            </a:r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[1]: Entering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/NPB3.3-MZ-MPI/BT-MZ'</a:t>
            </a:r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[2]: Entering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</a:t>
            </a:r>
            <a:r>
              <a:rPr lang="hu-HU" sz="1100" dirty="0" err="1"/>
              <a:t>sys</a:t>
            </a:r>
            <a:r>
              <a:rPr lang="hu-HU" sz="1100" dirty="0"/>
              <a:t>'</a:t>
            </a:r>
          </a:p>
          <a:p>
            <a:pPr algn="l"/>
            <a:r>
              <a:rPr lang="hu-HU" sz="1100" dirty="0" err="1"/>
              <a:t>cc</a:t>
            </a:r>
            <a:r>
              <a:rPr lang="hu-HU" sz="1100" dirty="0"/>
              <a:t>  </a:t>
            </a:r>
            <a:r>
              <a:rPr lang="hu-HU" sz="1100" dirty="0" err="1"/>
              <a:t>-o</a:t>
            </a:r>
            <a:r>
              <a:rPr lang="hu-HU" sz="1100" dirty="0"/>
              <a:t> </a:t>
            </a:r>
            <a:r>
              <a:rPr lang="hu-HU" sz="1100" dirty="0" err="1"/>
              <a:t>setparams</a:t>
            </a:r>
            <a:r>
              <a:rPr lang="hu-HU" sz="1100" dirty="0"/>
              <a:t> </a:t>
            </a:r>
            <a:r>
              <a:rPr lang="hu-HU" sz="1100" dirty="0" err="1"/>
              <a:t>setparams.c</a:t>
            </a:r>
            <a:r>
              <a:rPr lang="hu-HU" sz="1100" dirty="0"/>
              <a:t> </a:t>
            </a:r>
            <a:r>
              <a:rPr lang="hu-HU" sz="1100" dirty="0" err="1"/>
              <a:t>-lm</a:t>
            </a:r>
            <a:endParaRPr lang="hu-HU" sz="1100" dirty="0"/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[2]: </a:t>
            </a:r>
            <a:r>
              <a:rPr lang="hu-HU" sz="1100" dirty="0" err="1"/>
              <a:t>Leaving</a:t>
            </a:r>
            <a:r>
              <a:rPr lang="hu-HU" sz="1100" dirty="0"/>
              <a:t>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</a:t>
            </a:r>
            <a:r>
              <a:rPr lang="hu-HU" sz="1100" dirty="0" err="1"/>
              <a:t>sys</a:t>
            </a:r>
            <a:r>
              <a:rPr lang="hu-HU" sz="1100" dirty="0"/>
              <a:t>'</a:t>
            </a:r>
          </a:p>
          <a:p>
            <a:pPr algn="l"/>
            <a:r>
              <a:rPr lang="hu-HU" sz="1100" dirty="0"/>
              <a:t>../</a:t>
            </a:r>
            <a:r>
              <a:rPr lang="hu-HU" sz="1100" dirty="0" err="1"/>
              <a:t>sys</a:t>
            </a:r>
            <a:r>
              <a:rPr lang="hu-HU" sz="1100" dirty="0"/>
              <a:t>/</a:t>
            </a:r>
            <a:r>
              <a:rPr lang="hu-HU" sz="1100" dirty="0" err="1"/>
              <a:t>setparams</a:t>
            </a:r>
            <a:r>
              <a:rPr lang="hu-HU" sz="1100" dirty="0"/>
              <a:t> </a:t>
            </a:r>
            <a:r>
              <a:rPr lang="hu-HU" sz="1100" dirty="0" err="1"/>
              <a:t>bt-mz</a:t>
            </a:r>
            <a:r>
              <a:rPr lang="hu-HU" sz="1100" dirty="0"/>
              <a:t> 4 B</a:t>
            </a:r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[2]: Entering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/NPB3.3-MZ-MPI/BT-MZ'</a:t>
            </a:r>
          </a:p>
          <a:p>
            <a:pPr algn="l"/>
            <a:r>
              <a:rPr lang="hu-HU" sz="1100" b="1" dirty="0" err="1"/>
              <a:t>scalasca</a:t>
            </a:r>
            <a:r>
              <a:rPr lang="hu-HU" sz="1100" b="1" dirty="0"/>
              <a:t> </a:t>
            </a:r>
            <a:r>
              <a:rPr lang="hu-HU" sz="1100" b="1" dirty="0" err="1"/>
              <a:t>-instrument</a:t>
            </a:r>
            <a:r>
              <a:rPr lang="hu-HU" sz="1100" b="1" dirty="0"/>
              <a:t> mpif77 </a:t>
            </a:r>
            <a:r>
              <a:rPr lang="hu-HU" sz="1100" b="1" dirty="0" err="1"/>
              <a:t>-c</a:t>
            </a:r>
            <a:r>
              <a:rPr lang="hu-HU" sz="1100" b="1" dirty="0"/>
              <a:t>  -O3 </a:t>
            </a:r>
            <a:r>
              <a:rPr lang="hu-HU" sz="1100" b="1" dirty="0" err="1"/>
              <a:t>-fPIC</a:t>
            </a:r>
            <a:r>
              <a:rPr lang="hu-HU" sz="1100" b="1" dirty="0"/>
              <a:t> </a:t>
            </a:r>
            <a:r>
              <a:rPr lang="hu-HU" sz="1100" b="1" dirty="0" err="1"/>
              <a:t>-fopenmp</a:t>
            </a:r>
            <a:r>
              <a:rPr lang="hu-HU" sz="1100" b="1" dirty="0"/>
              <a:t>  </a:t>
            </a:r>
            <a:r>
              <a:rPr lang="hu-HU" sz="1100" b="1" dirty="0" err="1"/>
              <a:t>bt.f</a:t>
            </a:r>
            <a:endParaRPr lang="hu-HU" sz="1100" b="1" dirty="0"/>
          </a:p>
          <a:p>
            <a:pPr algn="l"/>
            <a:endParaRPr lang="hu-HU" sz="1100" dirty="0" smtClean="0"/>
          </a:p>
          <a:p>
            <a:pPr algn="l"/>
            <a:r>
              <a:rPr lang="hu-HU" sz="1100" dirty="0" smtClean="0"/>
              <a:t>…</a:t>
            </a:r>
            <a:endParaRPr lang="hu-HU" sz="1100" dirty="0"/>
          </a:p>
          <a:p>
            <a:pPr algn="l"/>
            <a:endParaRPr lang="hu-HU" sz="1100" dirty="0"/>
          </a:p>
          <a:p>
            <a:pPr algn="l"/>
            <a:r>
              <a:rPr lang="hu-HU" sz="1100" dirty="0" err="1"/>
              <a:t>scalasca</a:t>
            </a:r>
            <a:r>
              <a:rPr lang="hu-HU" sz="1100" dirty="0"/>
              <a:t> </a:t>
            </a:r>
            <a:r>
              <a:rPr lang="hu-HU" sz="1100" dirty="0" err="1"/>
              <a:t>-instrument</a:t>
            </a:r>
            <a:r>
              <a:rPr lang="hu-HU" sz="1100" dirty="0"/>
              <a:t> mpif77 </a:t>
            </a:r>
            <a:r>
              <a:rPr lang="hu-HU" sz="1100" dirty="0" err="1"/>
              <a:t>-c</a:t>
            </a:r>
            <a:r>
              <a:rPr lang="hu-HU" sz="1100" dirty="0"/>
              <a:t>  -O3 </a:t>
            </a:r>
            <a:r>
              <a:rPr lang="hu-HU" sz="1100" dirty="0" err="1"/>
              <a:t>-fPIC</a:t>
            </a:r>
            <a:r>
              <a:rPr lang="hu-HU" sz="1100" dirty="0"/>
              <a:t> </a:t>
            </a:r>
            <a:r>
              <a:rPr lang="hu-HU" sz="1100" dirty="0" err="1"/>
              <a:t>-fopenmp</a:t>
            </a:r>
            <a:r>
              <a:rPr lang="hu-HU" sz="1100" dirty="0"/>
              <a:t>  </a:t>
            </a:r>
            <a:r>
              <a:rPr lang="hu-HU" sz="1100" dirty="0" err="1"/>
              <a:t>verify.f</a:t>
            </a:r>
            <a:endParaRPr lang="hu-HU" sz="1100" dirty="0"/>
          </a:p>
          <a:p>
            <a:pPr algn="l"/>
            <a:r>
              <a:rPr lang="hu-HU" sz="1100" dirty="0" err="1"/>
              <a:t>scalasca</a:t>
            </a:r>
            <a:r>
              <a:rPr lang="hu-HU" sz="1100" dirty="0"/>
              <a:t> </a:t>
            </a:r>
            <a:r>
              <a:rPr lang="hu-HU" sz="1100" dirty="0" err="1"/>
              <a:t>-instrument</a:t>
            </a:r>
            <a:r>
              <a:rPr lang="hu-HU" sz="1100" dirty="0"/>
              <a:t> mpif77 </a:t>
            </a:r>
            <a:r>
              <a:rPr lang="hu-HU" sz="1100" dirty="0" err="1"/>
              <a:t>-c</a:t>
            </a:r>
            <a:r>
              <a:rPr lang="hu-HU" sz="1100" dirty="0"/>
              <a:t>  -O3 </a:t>
            </a:r>
            <a:r>
              <a:rPr lang="hu-HU" sz="1100" dirty="0" err="1"/>
              <a:t>-fPIC</a:t>
            </a:r>
            <a:r>
              <a:rPr lang="hu-HU" sz="1100" dirty="0"/>
              <a:t> </a:t>
            </a:r>
            <a:r>
              <a:rPr lang="hu-HU" sz="1100" dirty="0" err="1"/>
              <a:t>-fopenmp</a:t>
            </a:r>
            <a:r>
              <a:rPr lang="hu-HU" sz="1100" dirty="0"/>
              <a:t>  </a:t>
            </a:r>
            <a:r>
              <a:rPr lang="hu-HU" sz="1100" dirty="0" err="1"/>
              <a:t>mpi</a:t>
            </a:r>
            <a:r>
              <a:rPr lang="hu-HU" sz="1100" dirty="0"/>
              <a:t>_</a:t>
            </a:r>
            <a:r>
              <a:rPr lang="hu-HU" sz="1100" dirty="0" err="1"/>
              <a:t>setup.f</a:t>
            </a:r>
            <a:endParaRPr lang="hu-HU" sz="1100" dirty="0"/>
          </a:p>
          <a:p>
            <a:pPr algn="l"/>
            <a:r>
              <a:rPr lang="hu-HU" sz="1100" dirty="0"/>
              <a:t>cd ../</a:t>
            </a:r>
            <a:r>
              <a:rPr lang="hu-HU" sz="1100" dirty="0" err="1"/>
              <a:t>common</a:t>
            </a:r>
            <a:r>
              <a:rPr lang="hu-HU" sz="1100" dirty="0"/>
              <a:t>; </a:t>
            </a:r>
            <a:r>
              <a:rPr lang="hu-HU" sz="1100" dirty="0" err="1"/>
              <a:t>scalasca</a:t>
            </a:r>
            <a:r>
              <a:rPr lang="hu-HU" sz="1100" dirty="0"/>
              <a:t> </a:t>
            </a:r>
            <a:r>
              <a:rPr lang="hu-HU" sz="1100" dirty="0" err="1"/>
              <a:t>-instrument</a:t>
            </a:r>
            <a:r>
              <a:rPr lang="hu-HU" sz="1100" dirty="0"/>
              <a:t> mpif77 </a:t>
            </a:r>
            <a:r>
              <a:rPr lang="hu-HU" sz="1100" dirty="0" err="1"/>
              <a:t>-c</a:t>
            </a:r>
            <a:r>
              <a:rPr lang="hu-HU" sz="1100" dirty="0"/>
              <a:t>  -O3 </a:t>
            </a:r>
            <a:r>
              <a:rPr lang="hu-HU" sz="1100" dirty="0" err="1"/>
              <a:t>-fPIC</a:t>
            </a:r>
            <a:r>
              <a:rPr lang="hu-HU" sz="1100" dirty="0"/>
              <a:t> </a:t>
            </a:r>
            <a:r>
              <a:rPr lang="hu-HU" sz="1100" dirty="0" err="1"/>
              <a:t>-fopenmp</a:t>
            </a:r>
            <a:r>
              <a:rPr lang="hu-HU" sz="1100" dirty="0"/>
              <a:t>  print_</a:t>
            </a:r>
            <a:r>
              <a:rPr lang="hu-HU" sz="1100" dirty="0" err="1"/>
              <a:t>results.f</a:t>
            </a:r>
            <a:endParaRPr lang="hu-HU" sz="1100" dirty="0"/>
          </a:p>
          <a:p>
            <a:pPr algn="l"/>
            <a:r>
              <a:rPr lang="hu-HU" sz="1100" dirty="0"/>
              <a:t>cd ../</a:t>
            </a:r>
            <a:r>
              <a:rPr lang="hu-HU" sz="1100" dirty="0" err="1"/>
              <a:t>common</a:t>
            </a:r>
            <a:r>
              <a:rPr lang="hu-HU" sz="1100" dirty="0"/>
              <a:t>; </a:t>
            </a:r>
            <a:r>
              <a:rPr lang="hu-HU" sz="1100" dirty="0" err="1"/>
              <a:t>scalasca</a:t>
            </a:r>
            <a:r>
              <a:rPr lang="hu-HU" sz="1100" dirty="0"/>
              <a:t> </a:t>
            </a:r>
            <a:r>
              <a:rPr lang="hu-HU" sz="1100" dirty="0" err="1"/>
              <a:t>-instrument</a:t>
            </a:r>
            <a:r>
              <a:rPr lang="hu-HU" sz="1100" dirty="0"/>
              <a:t> mpif77 </a:t>
            </a:r>
            <a:r>
              <a:rPr lang="hu-HU" sz="1100" dirty="0" err="1"/>
              <a:t>-c</a:t>
            </a:r>
            <a:r>
              <a:rPr lang="hu-HU" sz="1100" dirty="0"/>
              <a:t>  -O3 </a:t>
            </a:r>
            <a:r>
              <a:rPr lang="hu-HU" sz="1100" dirty="0" err="1"/>
              <a:t>-fPIC</a:t>
            </a:r>
            <a:r>
              <a:rPr lang="hu-HU" sz="1100" dirty="0"/>
              <a:t> </a:t>
            </a:r>
            <a:r>
              <a:rPr lang="hu-HU" sz="1100" dirty="0" err="1"/>
              <a:t>-fopenmp</a:t>
            </a:r>
            <a:r>
              <a:rPr lang="hu-HU" sz="1100" dirty="0"/>
              <a:t>  </a:t>
            </a:r>
            <a:r>
              <a:rPr lang="hu-HU" sz="1100" dirty="0" err="1"/>
              <a:t>timers.f</a:t>
            </a:r>
            <a:endParaRPr lang="hu-HU" sz="1100" dirty="0"/>
          </a:p>
          <a:p>
            <a:pPr algn="l"/>
            <a:r>
              <a:rPr lang="hu-HU" sz="1100" dirty="0" err="1"/>
              <a:t>scalasca</a:t>
            </a:r>
            <a:r>
              <a:rPr lang="hu-HU" sz="1100" dirty="0"/>
              <a:t> </a:t>
            </a:r>
            <a:r>
              <a:rPr lang="hu-HU" sz="1100" dirty="0" err="1"/>
              <a:t>-instrument</a:t>
            </a:r>
            <a:r>
              <a:rPr lang="hu-HU" sz="1100" dirty="0"/>
              <a:t> mpif77 -O3 </a:t>
            </a:r>
            <a:r>
              <a:rPr lang="hu-HU" sz="1100" dirty="0" err="1"/>
              <a:t>-fopenmp</a:t>
            </a:r>
            <a:r>
              <a:rPr lang="hu-HU" sz="1100" dirty="0"/>
              <a:t> </a:t>
            </a:r>
            <a:r>
              <a:rPr lang="hu-HU" sz="1100" dirty="0" err="1"/>
              <a:t>-o</a:t>
            </a:r>
            <a:r>
              <a:rPr lang="hu-HU" sz="1100" dirty="0"/>
              <a:t> ../bin/bt-mz.B.4 </a:t>
            </a:r>
            <a:r>
              <a:rPr lang="hu-HU" sz="1100" dirty="0" err="1"/>
              <a:t>bt.o</a:t>
            </a:r>
            <a:r>
              <a:rPr lang="hu-HU" sz="1100" dirty="0"/>
              <a:t>  </a:t>
            </a:r>
            <a:r>
              <a:rPr lang="hu-HU" sz="1100" dirty="0" err="1"/>
              <a:t>initialize.o</a:t>
            </a:r>
            <a:r>
              <a:rPr lang="hu-HU" sz="1100" dirty="0"/>
              <a:t> </a:t>
            </a:r>
            <a:r>
              <a:rPr lang="hu-HU" sz="1100" dirty="0" err="1"/>
              <a:t>exact</a:t>
            </a:r>
            <a:r>
              <a:rPr lang="hu-HU" sz="1100" dirty="0"/>
              <a:t>_</a:t>
            </a:r>
            <a:r>
              <a:rPr lang="hu-HU" sz="1100" dirty="0" err="1"/>
              <a:t>solution.o</a:t>
            </a:r>
            <a:r>
              <a:rPr lang="hu-HU" sz="1100" dirty="0"/>
              <a:t> </a:t>
            </a:r>
            <a:r>
              <a:rPr lang="hu-HU" sz="1100" dirty="0" err="1"/>
              <a:t>exact</a:t>
            </a:r>
            <a:r>
              <a:rPr lang="hu-HU" sz="1100" dirty="0"/>
              <a:t>_</a:t>
            </a:r>
            <a:r>
              <a:rPr lang="hu-HU" sz="1100" dirty="0" err="1"/>
              <a:t>rhs.o</a:t>
            </a:r>
            <a:r>
              <a:rPr lang="hu-HU" sz="1100" dirty="0"/>
              <a:t> </a:t>
            </a:r>
            <a:r>
              <a:rPr lang="hu-HU" sz="1100" dirty="0" err="1"/>
              <a:t>set</a:t>
            </a:r>
            <a:r>
              <a:rPr lang="hu-HU" sz="1100" dirty="0"/>
              <a:t>_</a:t>
            </a:r>
            <a:r>
              <a:rPr lang="hu-HU" sz="1100" dirty="0" err="1"/>
              <a:t>constants.o</a:t>
            </a:r>
            <a:r>
              <a:rPr lang="hu-HU" sz="1100" dirty="0"/>
              <a:t> </a:t>
            </a:r>
            <a:r>
              <a:rPr lang="hu-HU" sz="1100" dirty="0" err="1"/>
              <a:t>adi.o</a:t>
            </a:r>
            <a:r>
              <a:rPr lang="hu-HU" sz="1100" dirty="0"/>
              <a:t>  </a:t>
            </a:r>
            <a:r>
              <a:rPr lang="hu-HU" sz="1100" dirty="0" err="1"/>
              <a:t>rhs.o</a:t>
            </a:r>
            <a:r>
              <a:rPr lang="hu-HU" sz="1100" dirty="0"/>
              <a:t> </a:t>
            </a:r>
            <a:r>
              <a:rPr lang="hu-HU" sz="1100" dirty="0" err="1"/>
              <a:t>zone</a:t>
            </a:r>
            <a:r>
              <a:rPr lang="hu-HU" sz="1100" dirty="0"/>
              <a:t>_</a:t>
            </a:r>
            <a:r>
              <a:rPr lang="hu-HU" sz="1100" dirty="0" err="1"/>
              <a:t>setup.o</a:t>
            </a:r>
            <a:r>
              <a:rPr lang="hu-HU" sz="1100" dirty="0"/>
              <a:t> x_</a:t>
            </a:r>
            <a:r>
              <a:rPr lang="hu-HU" sz="1100" dirty="0" err="1"/>
              <a:t>solve.o</a:t>
            </a:r>
            <a:r>
              <a:rPr lang="hu-HU" sz="1100" dirty="0"/>
              <a:t> y_</a:t>
            </a:r>
            <a:r>
              <a:rPr lang="hu-HU" sz="1100" dirty="0" err="1"/>
              <a:t>solve.o</a:t>
            </a:r>
            <a:r>
              <a:rPr lang="hu-HU" sz="1100" dirty="0"/>
              <a:t>  </a:t>
            </a:r>
            <a:r>
              <a:rPr lang="hu-HU" sz="1100" dirty="0" err="1"/>
              <a:t>exch</a:t>
            </a:r>
            <a:r>
              <a:rPr lang="hu-HU" sz="1100" dirty="0"/>
              <a:t>_</a:t>
            </a:r>
            <a:r>
              <a:rPr lang="hu-HU" sz="1100" dirty="0" err="1"/>
              <a:t>qbc.o</a:t>
            </a:r>
            <a:r>
              <a:rPr lang="hu-HU" sz="1100" dirty="0"/>
              <a:t> </a:t>
            </a:r>
            <a:r>
              <a:rPr lang="hu-HU" sz="1100" dirty="0" err="1"/>
              <a:t>solve</a:t>
            </a:r>
            <a:r>
              <a:rPr lang="hu-HU" sz="1100" dirty="0"/>
              <a:t>_</a:t>
            </a:r>
            <a:r>
              <a:rPr lang="hu-HU" sz="1100" dirty="0" err="1"/>
              <a:t>subs.o</a:t>
            </a:r>
            <a:r>
              <a:rPr lang="hu-HU" sz="1100" dirty="0"/>
              <a:t> z_</a:t>
            </a:r>
            <a:r>
              <a:rPr lang="hu-HU" sz="1100" dirty="0" err="1"/>
              <a:t>solve.o</a:t>
            </a:r>
            <a:r>
              <a:rPr lang="hu-HU" sz="1100" dirty="0"/>
              <a:t> </a:t>
            </a:r>
            <a:r>
              <a:rPr lang="hu-HU" sz="1100" dirty="0" err="1"/>
              <a:t>add.o</a:t>
            </a:r>
            <a:r>
              <a:rPr lang="hu-HU" sz="1100" dirty="0"/>
              <a:t> </a:t>
            </a:r>
            <a:r>
              <a:rPr lang="hu-HU" sz="1100" dirty="0" err="1"/>
              <a:t>error.o</a:t>
            </a:r>
            <a:r>
              <a:rPr lang="hu-HU" sz="1100" dirty="0"/>
              <a:t> </a:t>
            </a:r>
            <a:r>
              <a:rPr lang="hu-HU" sz="1100" dirty="0" err="1"/>
              <a:t>verify.o</a:t>
            </a:r>
            <a:r>
              <a:rPr lang="hu-HU" sz="1100" dirty="0"/>
              <a:t> </a:t>
            </a:r>
            <a:r>
              <a:rPr lang="hu-HU" sz="1100" dirty="0" err="1"/>
              <a:t>mpi</a:t>
            </a:r>
            <a:r>
              <a:rPr lang="hu-HU" sz="1100" dirty="0"/>
              <a:t>_</a:t>
            </a:r>
            <a:r>
              <a:rPr lang="hu-HU" sz="1100" dirty="0" err="1"/>
              <a:t>setup.o</a:t>
            </a:r>
            <a:r>
              <a:rPr lang="hu-HU" sz="1100" dirty="0"/>
              <a:t> ../</a:t>
            </a:r>
            <a:r>
              <a:rPr lang="hu-HU" sz="1100" dirty="0" err="1"/>
              <a:t>common</a:t>
            </a:r>
            <a:r>
              <a:rPr lang="hu-HU" sz="1100" dirty="0"/>
              <a:t>/print_</a:t>
            </a:r>
            <a:r>
              <a:rPr lang="hu-HU" sz="1100" dirty="0" err="1"/>
              <a:t>results.o</a:t>
            </a:r>
            <a:r>
              <a:rPr lang="hu-HU" sz="1100" dirty="0"/>
              <a:t> ../</a:t>
            </a:r>
            <a:r>
              <a:rPr lang="hu-HU" sz="1100" dirty="0" err="1"/>
              <a:t>common</a:t>
            </a:r>
            <a:r>
              <a:rPr lang="hu-HU" sz="1100" dirty="0"/>
              <a:t>/</a:t>
            </a:r>
            <a:r>
              <a:rPr lang="hu-HU" sz="1100" dirty="0" err="1"/>
              <a:t>timers.o</a:t>
            </a:r>
            <a:r>
              <a:rPr lang="hu-HU" sz="1100" dirty="0"/>
              <a:t> </a:t>
            </a:r>
          </a:p>
          <a:p>
            <a:pPr algn="l"/>
            <a:r>
              <a:rPr lang="hu-HU" sz="1100" b="1" dirty="0"/>
              <a:t>INFO: </a:t>
            </a:r>
            <a:r>
              <a:rPr lang="hu-HU" sz="1100" b="1" dirty="0" err="1"/>
              <a:t>Instrumented</a:t>
            </a:r>
            <a:r>
              <a:rPr lang="hu-HU" sz="1100" b="1" dirty="0"/>
              <a:t> </a:t>
            </a:r>
            <a:r>
              <a:rPr lang="hu-HU" sz="1100" b="1" dirty="0" err="1"/>
              <a:t>executable</a:t>
            </a:r>
            <a:r>
              <a:rPr lang="hu-HU" sz="1100" b="1" dirty="0"/>
              <a:t> </a:t>
            </a:r>
            <a:r>
              <a:rPr lang="hu-HU" sz="1100" b="1" dirty="0" err="1"/>
              <a:t>for</a:t>
            </a:r>
            <a:r>
              <a:rPr lang="hu-HU" sz="1100" b="1" dirty="0"/>
              <a:t> OMP+MPI </a:t>
            </a:r>
            <a:r>
              <a:rPr lang="hu-HU" sz="1100" b="1" dirty="0" err="1"/>
              <a:t>measurement</a:t>
            </a:r>
            <a:endParaRPr lang="hu-HU" sz="1100" b="1" dirty="0"/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[2]: </a:t>
            </a:r>
            <a:r>
              <a:rPr lang="hu-HU" sz="1100" dirty="0" err="1"/>
              <a:t>Leaving</a:t>
            </a:r>
            <a:r>
              <a:rPr lang="hu-HU" sz="1100" dirty="0"/>
              <a:t>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/NPB3.3-MZ-MPI/BT-MZ'</a:t>
            </a:r>
          </a:p>
          <a:p>
            <a:pPr algn="l"/>
            <a:r>
              <a:rPr lang="hu-HU" sz="1100" dirty="0" err="1"/>
              <a:t>make</a:t>
            </a:r>
            <a:r>
              <a:rPr lang="hu-HU" sz="1100" dirty="0"/>
              <a:t>[1]: </a:t>
            </a:r>
            <a:r>
              <a:rPr lang="hu-HU" sz="1100" dirty="0" err="1"/>
              <a:t>Leaving</a:t>
            </a:r>
            <a:r>
              <a:rPr lang="hu-HU" sz="1100" dirty="0"/>
              <a:t> </a:t>
            </a:r>
            <a:r>
              <a:rPr lang="hu-HU" sz="1100" dirty="0" err="1"/>
              <a:t>directory</a:t>
            </a:r>
            <a:r>
              <a:rPr lang="hu-HU" sz="1100" dirty="0"/>
              <a:t> `/fs01/</a:t>
            </a:r>
            <a:r>
              <a:rPr lang="hu-HU" sz="1100" dirty="0" err="1"/>
              <a:t>home</a:t>
            </a:r>
            <a:r>
              <a:rPr lang="hu-HU" sz="1100" dirty="0"/>
              <a:t>/roczei/</a:t>
            </a:r>
            <a:r>
              <a:rPr lang="hu-HU" sz="1100" dirty="0" err="1"/>
              <a:t>scalasca</a:t>
            </a:r>
            <a:r>
              <a:rPr lang="hu-HU" sz="1100" dirty="0"/>
              <a:t>/NPB3.3-MZ-MPI/BT-MZ'</a:t>
            </a:r>
          </a:p>
          <a:p>
            <a:pPr algn="l"/>
            <a:r>
              <a:rPr lang="hu-HU" sz="1100" dirty="0"/>
              <a:t>SZEGED[</a:t>
            </a:r>
            <a:r>
              <a:rPr lang="hu-HU" sz="1100" dirty="0" err="1"/>
              <a:t>loginnode</a:t>
            </a:r>
            <a:r>
              <a:rPr lang="hu-HU" sz="1100" dirty="0"/>
              <a:t>] NPB3.3-MZ-MPI (0)$</a:t>
            </a:r>
          </a:p>
        </p:txBody>
      </p:sp>
    </p:spTree>
    <p:extLst>
      <p:ext uri="{BB962C8B-B14F-4D97-AF65-F5344CB8AC3E}">
        <p14:creationId xmlns:p14="http://schemas.microsoft.com/office/powerpoint/2010/main" val="36845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22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(9/4)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5607" y="2204864"/>
            <a:ext cx="7704856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bin (0)$ </a:t>
            </a:r>
            <a:r>
              <a:rPr lang="hu-HU" sz="1600" dirty="0" err="1"/>
              <a:t>cat</a:t>
            </a:r>
            <a:r>
              <a:rPr lang="hu-HU" sz="1600" dirty="0"/>
              <a:t> </a:t>
            </a:r>
            <a:r>
              <a:rPr lang="hu-HU" sz="1600" dirty="0" err="1"/>
              <a:t>job.sh</a:t>
            </a:r>
            <a:endParaRPr lang="hu-HU" sz="1600" dirty="0"/>
          </a:p>
          <a:p>
            <a:pPr algn="l"/>
            <a:r>
              <a:rPr lang="hu-HU" sz="1600" dirty="0"/>
              <a:t>#!/bin/</a:t>
            </a:r>
            <a:r>
              <a:rPr lang="hu-HU" sz="1600" dirty="0" err="1"/>
              <a:t>bash</a:t>
            </a:r>
            <a:endParaRPr lang="hu-HU" sz="1600" dirty="0"/>
          </a:p>
          <a:p>
            <a:pPr algn="l"/>
            <a:r>
              <a:rPr lang="hu-HU" sz="1600" dirty="0"/>
              <a:t>#$ </a:t>
            </a:r>
            <a:r>
              <a:rPr lang="hu-HU" sz="1600" dirty="0" err="1"/>
              <a:t>-pe</a:t>
            </a:r>
            <a:r>
              <a:rPr lang="hu-HU" sz="1600" dirty="0"/>
              <a:t> </a:t>
            </a:r>
            <a:r>
              <a:rPr lang="hu-HU" sz="1600" dirty="0" err="1"/>
              <a:t>mpi</a:t>
            </a:r>
            <a:r>
              <a:rPr lang="hu-HU" sz="1600" dirty="0"/>
              <a:t> 16</a:t>
            </a:r>
          </a:p>
          <a:p>
            <a:pPr algn="l"/>
            <a:r>
              <a:rPr lang="hu-HU" sz="1600" dirty="0"/>
              <a:t>#$ </a:t>
            </a:r>
            <a:r>
              <a:rPr lang="hu-HU" sz="1600" dirty="0" err="1"/>
              <a:t>-q</a:t>
            </a:r>
            <a:r>
              <a:rPr lang="hu-HU" sz="1600" dirty="0"/>
              <a:t> </a:t>
            </a:r>
            <a:r>
              <a:rPr lang="hu-HU" sz="1600" dirty="0" err="1"/>
              <a:t>test.q</a:t>
            </a:r>
            <a:endParaRPr lang="hu-HU" sz="1600" dirty="0"/>
          </a:p>
          <a:p>
            <a:pPr algn="l"/>
            <a:endParaRPr lang="hu-HU" sz="1600" dirty="0"/>
          </a:p>
          <a:p>
            <a:pPr algn="l"/>
            <a:r>
              <a:rPr lang="hu-HU" sz="1600" dirty="0" err="1"/>
              <a:t>module</a:t>
            </a:r>
            <a:r>
              <a:rPr lang="hu-HU" sz="1600" dirty="0"/>
              <a:t> </a:t>
            </a:r>
            <a:r>
              <a:rPr lang="hu-HU" sz="1600" dirty="0" err="1"/>
              <a:t>load</a:t>
            </a:r>
            <a:r>
              <a:rPr lang="hu-HU" sz="1600" dirty="0"/>
              <a:t> </a:t>
            </a:r>
            <a:r>
              <a:rPr lang="hu-HU" sz="1600" dirty="0" err="1"/>
              <a:t>scalasca</a:t>
            </a:r>
            <a:endParaRPr lang="hu-HU" sz="1600" dirty="0"/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OMP_NUM_THREADS=4 </a:t>
            </a:r>
            <a:r>
              <a:rPr lang="hu-HU" sz="1600" dirty="0" err="1"/>
              <a:t>scalasca</a:t>
            </a:r>
            <a:r>
              <a:rPr lang="hu-HU" sz="1600" dirty="0"/>
              <a:t> </a:t>
            </a:r>
            <a:r>
              <a:rPr lang="hu-HU" sz="1600" dirty="0" err="1"/>
              <a:t>-analyze</a:t>
            </a:r>
            <a:r>
              <a:rPr lang="hu-HU" sz="1600" dirty="0"/>
              <a:t> </a:t>
            </a:r>
            <a:r>
              <a:rPr lang="hu-HU" sz="1600" dirty="0" err="1"/>
              <a:t>mpirun</a:t>
            </a:r>
            <a:r>
              <a:rPr lang="hu-HU" sz="1600" dirty="0"/>
              <a:t> </a:t>
            </a:r>
            <a:r>
              <a:rPr lang="hu-HU" sz="1600" dirty="0" err="1"/>
              <a:t>-np</a:t>
            </a:r>
            <a:r>
              <a:rPr lang="hu-HU" sz="1600" dirty="0"/>
              <a:t> </a:t>
            </a:r>
            <a:r>
              <a:rPr lang="hu-HU" sz="1600" dirty="0" err="1"/>
              <a:t>4</a:t>
            </a:r>
            <a:r>
              <a:rPr lang="hu-HU" sz="1600" dirty="0"/>
              <a:t> .</a:t>
            </a:r>
            <a:r>
              <a:rPr lang="hu-HU" sz="1600" dirty="0" smtClean="0"/>
              <a:t>/bt-mz.B.4</a:t>
            </a:r>
            <a:endParaRPr lang="hu-HU" sz="1600" dirty="0"/>
          </a:p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bin (0</a:t>
            </a:r>
            <a:r>
              <a:rPr lang="hu-HU" sz="1600" dirty="0" smtClean="0"/>
              <a:t>)$ </a:t>
            </a:r>
            <a:r>
              <a:rPr lang="hu-HU" sz="1600" dirty="0" err="1" smtClean="0"/>
              <a:t>qsub</a:t>
            </a:r>
            <a:r>
              <a:rPr lang="hu-HU" sz="1600" dirty="0" smtClean="0"/>
              <a:t> </a:t>
            </a:r>
            <a:r>
              <a:rPr lang="hu-HU" sz="1600" dirty="0" err="1" smtClean="0"/>
              <a:t>job.sh</a:t>
            </a:r>
            <a:endParaRPr lang="hu-HU" sz="1600" dirty="0" smtClean="0"/>
          </a:p>
          <a:p>
            <a:pPr algn="l"/>
            <a:r>
              <a:rPr lang="en-US" sz="1600" dirty="0"/>
              <a:t>Your job 722071 ("job.sh") has been submitted</a:t>
            </a:r>
          </a:p>
          <a:p>
            <a:pPr algn="l"/>
            <a:r>
              <a:rPr lang="en-US" sz="1600" dirty="0"/>
              <a:t>SZEGED[</a:t>
            </a:r>
            <a:r>
              <a:rPr lang="en-US" sz="1600" dirty="0" err="1"/>
              <a:t>loginnode</a:t>
            </a:r>
            <a:r>
              <a:rPr lang="en-US" sz="1600" dirty="0"/>
              <a:t>] bin (0)$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6845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23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(9/5)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56054" y="1412776"/>
            <a:ext cx="7704856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bin (0)$ </a:t>
            </a:r>
            <a:r>
              <a:rPr lang="hu-HU" sz="1600" dirty="0" err="1"/>
              <a:t>head</a:t>
            </a:r>
            <a:r>
              <a:rPr lang="hu-HU" sz="1600" dirty="0"/>
              <a:t> </a:t>
            </a:r>
            <a:r>
              <a:rPr lang="hu-HU" sz="1600" dirty="0" err="1"/>
              <a:t>-n</a:t>
            </a:r>
            <a:r>
              <a:rPr lang="hu-HU" sz="1600" dirty="0"/>
              <a:t> 15 job.sh.o722071</a:t>
            </a:r>
          </a:p>
          <a:p>
            <a:pPr algn="l"/>
            <a:r>
              <a:rPr lang="hu-HU" sz="1600" dirty="0"/>
              <a:t>S=C=A=N: Scalasca 1.4.3 </a:t>
            </a:r>
            <a:r>
              <a:rPr lang="hu-HU" sz="1600" dirty="0" err="1"/>
              <a:t>runtime</a:t>
            </a:r>
            <a:r>
              <a:rPr lang="hu-HU" sz="1600" dirty="0"/>
              <a:t> </a:t>
            </a:r>
            <a:r>
              <a:rPr lang="hu-HU" sz="1600" dirty="0" err="1"/>
              <a:t>summarization</a:t>
            </a:r>
            <a:endParaRPr lang="hu-HU" sz="1600" dirty="0"/>
          </a:p>
          <a:p>
            <a:pPr algn="l"/>
            <a:r>
              <a:rPr lang="hu-HU" sz="1600" dirty="0"/>
              <a:t>S=C=A=N: ./</a:t>
            </a:r>
            <a:r>
              <a:rPr lang="hu-HU" sz="1600" dirty="0" err="1"/>
              <a:t>epik</a:t>
            </a:r>
            <a:r>
              <a:rPr lang="hu-HU" sz="1600" dirty="0"/>
              <a:t>_</a:t>
            </a:r>
            <a:r>
              <a:rPr lang="hu-HU" sz="1600" dirty="0" err="1"/>
              <a:t>bt-mz</a:t>
            </a:r>
            <a:r>
              <a:rPr lang="hu-HU" sz="1600" dirty="0"/>
              <a:t>_4x4_sum </a:t>
            </a:r>
            <a:r>
              <a:rPr lang="hu-HU" sz="1600" dirty="0" err="1"/>
              <a:t>experiment</a:t>
            </a:r>
            <a:r>
              <a:rPr lang="hu-HU" sz="1600" dirty="0"/>
              <a:t> </a:t>
            </a:r>
            <a:r>
              <a:rPr lang="hu-HU" sz="1600" dirty="0" err="1"/>
              <a:t>archive</a:t>
            </a:r>
            <a:endParaRPr lang="hu-HU" sz="1600" dirty="0"/>
          </a:p>
          <a:p>
            <a:pPr algn="l"/>
            <a:r>
              <a:rPr lang="hu-HU" sz="1600" dirty="0"/>
              <a:t>S=C=A=N: </a:t>
            </a:r>
            <a:r>
              <a:rPr lang="hu-HU" sz="1600" dirty="0" err="1"/>
              <a:t>Thu</a:t>
            </a:r>
            <a:r>
              <a:rPr lang="hu-HU" sz="1600" dirty="0"/>
              <a:t> </a:t>
            </a:r>
            <a:r>
              <a:rPr lang="hu-HU" sz="1600" dirty="0" err="1"/>
              <a:t>Apr</a:t>
            </a:r>
            <a:r>
              <a:rPr lang="hu-HU" sz="1600" dirty="0"/>
              <a:t> 24 14:43:58 2014: </a:t>
            </a:r>
            <a:r>
              <a:rPr lang="hu-HU" sz="1600" dirty="0" err="1"/>
              <a:t>Collect</a:t>
            </a:r>
            <a:r>
              <a:rPr lang="hu-HU" sz="1600" dirty="0"/>
              <a:t> start</a:t>
            </a:r>
          </a:p>
          <a:p>
            <a:pPr algn="l"/>
            <a:r>
              <a:rPr lang="hu-HU" sz="1600" dirty="0"/>
              <a:t>/</a:t>
            </a:r>
            <a:r>
              <a:rPr lang="hu-HU" sz="1600" dirty="0" err="1"/>
              <a:t>opt</a:t>
            </a:r>
            <a:r>
              <a:rPr lang="hu-HU" sz="1600" dirty="0"/>
              <a:t>/</a:t>
            </a:r>
            <a:r>
              <a:rPr lang="hu-HU" sz="1600" dirty="0" err="1"/>
              <a:t>nce</a:t>
            </a:r>
            <a:r>
              <a:rPr lang="hu-HU" sz="1600" dirty="0"/>
              <a:t>/</a:t>
            </a:r>
            <a:r>
              <a:rPr lang="hu-HU" sz="1600" dirty="0" err="1"/>
              <a:t>packages</a:t>
            </a:r>
            <a:r>
              <a:rPr lang="hu-HU" sz="1600" dirty="0"/>
              <a:t>/</a:t>
            </a:r>
            <a:r>
              <a:rPr lang="hu-HU" sz="1600" dirty="0" err="1"/>
              <a:t>global</a:t>
            </a:r>
            <a:r>
              <a:rPr lang="hu-HU" sz="1600" dirty="0"/>
              <a:t>/</a:t>
            </a:r>
            <a:r>
              <a:rPr lang="hu-HU" sz="1600" dirty="0" err="1"/>
              <a:t>openmpi</a:t>
            </a:r>
            <a:r>
              <a:rPr lang="hu-HU" sz="1600" dirty="0"/>
              <a:t>/1.6.3-gcc-4.7.2/bin/</a:t>
            </a:r>
            <a:r>
              <a:rPr lang="hu-HU" sz="1600" dirty="0" err="1"/>
              <a:t>mpirun</a:t>
            </a:r>
            <a:r>
              <a:rPr lang="hu-HU" sz="1600" dirty="0"/>
              <a:t> </a:t>
            </a:r>
            <a:r>
              <a:rPr lang="hu-HU" sz="1600" dirty="0" err="1"/>
              <a:t>-np</a:t>
            </a:r>
            <a:r>
              <a:rPr lang="hu-HU" sz="1600" dirty="0"/>
              <a:t> 4 /</a:t>
            </a:r>
            <a:r>
              <a:rPr lang="hu-HU" sz="1600" dirty="0" err="1"/>
              <a:t>home</a:t>
            </a:r>
            <a:r>
              <a:rPr lang="hu-HU" sz="1600" dirty="0"/>
              <a:t>/roczei/</a:t>
            </a:r>
            <a:r>
              <a:rPr lang="hu-HU" sz="1600" dirty="0" err="1"/>
              <a:t>scalasca</a:t>
            </a:r>
            <a:r>
              <a:rPr lang="hu-HU" sz="1600" dirty="0"/>
              <a:t>/NPB3.3-MZ-MPI/bin/bt-mz.B.4</a:t>
            </a:r>
          </a:p>
          <a:p>
            <a:pPr algn="l"/>
            <a:r>
              <a:rPr lang="hu-HU" sz="1600" dirty="0"/>
              <a:t>[00000.0]EPIK: </a:t>
            </a:r>
            <a:r>
              <a:rPr lang="hu-HU" sz="1600" dirty="0" err="1"/>
              <a:t>Created</a:t>
            </a:r>
            <a:r>
              <a:rPr lang="hu-HU" sz="1600" dirty="0"/>
              <a:t> </a:t>
            </a:r>
            <a:r>
              <a:rPr lang="hu-HU" sz="1600" dirty="0" err="1"/>
              <a:t>new</a:t>
            </a:r>
            <a:r>
              <a:rPr lang="hu-HU" sz="1600" dirty="0"/>
              <a:t> </a:t>
            </a:r>
            <a:r>
              <a:rPr lang="hu-HU" sz="1600" dirty="0" err="1"/>
              <a:t>measurement</a:t>
            </a:r>
            <a:r>
              <a:rPr lang="hu-HU" sz="1600" dirty="0"/>
              <a:t> </a:t>
            </a:r>
            <a:r>
              <a:rPr lang="hu-HU" sz="1600" dirty="0" err="1"/>
              <a:t>archive</a:t>
            </a:r>
            <a:r>
              <a:rPr lang="hu-HU" sz="1600" dirty="0"/>
              <a:t> ./</a:t>
            </a:r>
            <a:r>
              <a:rPr lang="hu-HU" sz="1600" dirty="0" err="1"/>
              <a:t>epik</a:t>
            </a:r>
            <a:r>
              <a:rPr lang="hu-HU" sz="1600" dirty="0"/>
              <a:t>_</a:t>
            </a:r>
            <a:r>
              <a:rPr lang="hu-HU" sz="1600" dirty="0" err="1"/>
              <a:t>bt-mz</a:t>
            </a:r>
            <a:r>
              <a:rPr lang="hu-HU" sz="1600" dirty="0"/>
              <a:t>_4x4_sum</a:t>
            </a:r>
          </a:p>
          <a:p>
            <a:pPr algn="l"/>
            <a:r>
              <a:rPr lang="hu-HU" sz="1600" dirty="0"/>
              <a:t>[00000.0]EPIK: </a:t>
            </a:r>
            <a:r>
              <a:rPr lang="hu-HU" sz="1600" dirty="0" err="1"/>
              <a:t>Activated</a:t>
            </a:r>
            <a:r>
              <a:rPr lang="hu-HU" sz="1600" dirty="0"/>
              <a:t> ./</a:t>
            </a:r>
            <a:r>
              <a:rPr lang="hu-HU" sz="1600" dirty="0" err="1"/>
              <a:t>epik</a:t>
            </a:r>
            <a:r>
              <a:rPr lang="hu-HU" sz="1600" dirty="0"/>
              <a:t>_</a:t>
            </a:r>
            <a:r>
              <a:rPr lang="hu-HU" sz="1600" dirty="0" err="1"/>
              <a:t>bt-mz</a:t>
            </a:r>
            <a:r>
              <a:rPr lang="hu-HU" sz="1600" dirty="0"/>
              <a:t>_4x4_sum [NO TRACE] (0.225s)</a:t>
            </a:r>
          </a:p>
          <a:p>
            <a:pPr algn="l"/>
            <a:r>
              <a:rPr lang="hu-HU" sz="1600" dirty="0"/>
              <a:t>[00000.0]EPIK: MPI-2.1 </a:t>
            </a:r>
            <a:r>
              <a:rPr lang="hu-HU" sz="1600" dirty="0" err="1"/>
              <a:t>initialized</a:t>
            </a:r>
            <a:r>
              <a:rPr lang="hu-HU" sz="1600" dirty="0"/>
              <a:t> 4 </a:t>
            </a:r>
            <a:r>
              <a:rPr lang="hu-HU" sz="1600" dirty="0" err="1"/>
              <a:t>ranks</a:t>
            </a:r>
            <a:endParaRPr lang="hu-HU" sz="1600" dirty="0"/>
          </a:p>
          <a:p>
            <a:pPr algn="l"/>
            <a:endParaRPr lang="hu-HU" sz="1600" dirty="0"/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 NAS Parallel </a:t>
            </a:r>
            <a:r>
              <a:rPr lang="hu-HU" sz="1600" dirty="0" err="1"/>
              <a:t>Benchmarks</a:t>
            </a:r>
            <a:r>
              <a:rPr lang="hu-HU" sz="1600" dirty="0"/>
              <a:t> (NPB3.3-MZ-MPI) - BT-MZ MPI+</a:t>
            </a:r>
            <a:r>
              <a:rPr lang="hu-HU" sz="1600" dirty="0" err="1"/>
              <a:t>OpenMP</a:t>
            </a:r>
            <a:r>
              <a:rPr lang="hu-HU" sz="1600" dirty="0"/>
              <a:t> Benchmark</a:t>
            </a:r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 </a:t>
            </a:r>
            <a:r>
              <a:rPr lang="hu-HU" sz="1600" dirty="0" err="1"/>
              <a:t>Number</a:t>
            </a:r>
            <a:r>
              <a:rPr lang="hu-HU" sz="1600" dirty="0"/>
              <a:t> of </a:t>
            </a:r>
            <a:r>
              <a:rPr lang="hu-HU" sz="1600" dirty="0" err="1"/>
              <a:t>zones</a:t>
            </a:r>
            <a:r>
              <a:rPr lang="hu-HU" sz="1600" dirty="0"/>
              <a:t>:   8 x   8</a:t>
            </a:r>
          </a:p>
          <a:p>
            <a:pPr algn="l"/>
            <a:r>
              <a:rPr lang="hu-HU" sz="1600" dirty="0"/>
              <a:t> </a:t>
            </a:r>
            <a:r>
              <a:rPr lang="hu-HU" sz="1600" dirty="0" err="1"/>
              <a:t>Iterations</a:t>
            </a:r>
            <a:r>
              <a:rPr lang="hu-HU" sz="1600" dirty="0"/>
              <a:t>: 200    </a:t>
            </a:r>
            <a:r>
              <a:rPr lang="hu-HU" sz="1600" dirty="0" err="1"/>
              <a:t>dt</a:t>
            </a:r>
            <a:r>
              <a:rPr lang="hu-HU" sz="1600" dirty="0"/>
              <a:t>:   0.000300</a:t>
            </a:r>
          </a:p>
          <a:p>
            <a:pPr algn="l"/>
            <a:r>
              <a:rPr lang="hu-HU" sz="1600" dirty="0"/>
              <a:t> </a:t>
            </a:r>
            <a:r>
              <a:rPr lang="hu-HU" sz="1600" dirty="0" err="1"/>
              <a:t>Number</a:t>
            </a:r>
            <a:r>
              <a:rPr lang="hu-HU" sz="1600" dirty="0"/>
              <a:t> of </a:t>
            </a:r>
            <a:r>
              <a:rPr lang="hu-HU" sz="1600" dirty="0" err="1"/>
              <a:t>active</a:t>
            </a:r>
            <a:r>
              <a:rPr lang="hu-HU" sz="1600" dirty="0"/>
              <a:t> </a:t>
            </a:r>
            <a:r>
              <a:rPr lang="hu-HU" sz="1600" dirty="0" err="1"/>
              <a:t>processes</a:t>
            </a:r>
            <a:r>
              <a:rPr lang="hu-HU" sz="1600" dirty="0"/>
              <a:t>:     4</a:t>
            </a:r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SZEGED[</a:t>
            </a:r>
            <a:r>
              <a:rPr lang="hu-HU" sz="1600" dirty="0" err="1"/>
              <a:t>loginnode</a:t>
            </a:r>
            <a:r>
              <a:rPr lang="hu-HU" sz="1600" dirty="0"/>
              <a:t>] bin (0)$ </a:t>
            </a:r>
          </a:p>
        </p:txBody>
      </p:sp>
    </p:spTree>
    <p:extLst>
      <p:ext uri="{BB962C8B-B14F-4D97-AF65-F5344CB8AC3E}">
        <p14:creationId xmlns:p14="http://schemas.microsoft.com/office/powerpoint/2010/main" val="299657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24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(9/6)</a:t>
            </a:r>
          </a:p>
        </p:txBody>
      </p:sp>
      <p:sp>
        <p:nvSpPr>
          <p:cNvPr id="2" name="Téglalap 1"/>
          <p:cNvSpPr/>
          <p:nvPr/>
        </p:nvSpPr>
        <p:spPr>
          <a:xfrm>
            <a:off x="1744251" y="980728"/>
            <a:ext cx="5524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336666"/>
                </a:solidFill>
              </a:rPr>
              <a:t>TurboVNC</a:t>
            </a:r>
            <a:r>
              <a:rPr lang="hu-HU" dirty="0" smtClean="0">
                <a:solidFill>
                  <a:srgbClr val="336666"/>
                </a:solidFill>
              </a:rPr>
              <a:t> használata: </a:t>
            </a:r>
            <a:r>
              <a:rPr lang="hu-HU" dirty="0" smtClean="0">
                <a:solidFill>
                  <a:srgbClr val="336666"/>
                </a:solidFill>
                <a:hlinkClick r:id="rId2"/>
              </a:rPr>
              <a:t>http</a:t>
            </a:r>
            <a:r>
              <a:rPr lang="hu-HU" dirty="0">
                <a:solidFill>
                  <a:srgbClr val="336666"/>
                </a:solidFill>
                <a:hlinkClick r:id="rId2"/>
              </a:rPr>
              <a:t>://</a:t>
            </a:r>
            <a:r>
              <a:rPr lang="hu-HU" dirty="0" smtClean="0">
                <a:solidFill>
                  <a:srgbClr val="336666"/>
                </a:solidFill>
                <a:hlinkClick r:id="rId2"/>
              </a:rPr>
              <a:t>www.niif.hu/node/674</a:t>
            </a:r>
            <a:endParaRPr lang="hu-HU" dirty="0" smtClean="0">
              <a:solidFill>
                <a:srgbClr val="336666"/>
              </a:solidFill>
            </a:endParaRPr>
          </a:p>
          <a:p>
            <a:endParaRPr lang="hu-HU" dirty="0">
              <a:solidFill>
                <a:srgbClr val="336666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20304"/>
            <a:ext cx="2981132" cy="20738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03348" y="1477638"/>
            <a:ext cx="810003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hu-HU" sz="1600" dirty="0"/>
              <a:t>SZEGED[</a:t>
            </a:r>
            <a:r>
              <a:rPr lang="hu-HU" sz="1600" dirty="0" err="1"/>
              <a:t>vserver</a:t>
            </a:r>
            <a:r>
              <a:rPr lang="hu-HU" sz="1600" dirty="0"/>
              <a:t>] bin (0)$ </a:t>
            </a:r>
            <a:r>
              <a:rPr lang="hu-HU" sz="1600" dirty="0" err="1"/>
              <a:t>ls</a:t>
            </a:r>
            <a:r>
              <a:rPr lang="hu-HU" sz="1600" dirty="0"/>
              <a:t> </a:t>
            </a:r>
            <a:r>
              <a:rPr lang="hu-HU" sz="1600" dirty="0" err="1"/>
              <a:t>-l</a:t>
            </a:r>
            <a:endParaRPr lang="hu-HU" sz="1600" dirty="0"/>
          </a:p>
          <a:p>
            <a:pPr algn="l"/>
            <a:r>
              <a:rPr lang="hu-HU" sz="1600" dirty="0" err="1"/>
              <a:t>total</a:t>
            </a:r>
            <a:r>
              <a:rPr lang="hu-HU" sz="1600" dirty="0"/>
              <a:t> 2368</a:t>
            </a:r>
          </a:p>
          <a:p>
            <a:pPr algn="l"/>
            <a:r>
              <a:rPr lang="hu-HU" sz="1600" dirty="0" err="1"/>
              <a:t>-rwxrwxr-x</a:t>
            </a:r>
            <a:r>
              <a:rPr lang="hu-HU" sz="1600" dirty="0"/>
              <a:t> 1 roczei </a:t>
            </a:r>
            <a:r>
              <a:rPr lang="hu-HU" sz="1600" dirty="0" err="1"/>
              <a:t>roczei</a:t>
            </a:r>
            <a:r>
              <a:rPr lang="hu-HU" sz="1600" dirty="0"/>
              <a:t> 2193097 </a:t>
            </a:r>
            <a:r>
              <a:rPr lang="hu-HU" sz="1600" dirty="0" err="1"/>
              <a:t>Apr</a:t>
            </a:r>
            <a:r>
              <a:rPr lang="hu-HU" sz="1600" dirty="0"/>
              <a:t> 24 14:30 bt-mz.B.4</a:t>
            </a:r>
          </a:p>
          <a:p>
            <a:pPr algn="l"/>
            <a:r>
              <a:rPr lang="hu-HU" sz="1600" dirty="0" err="1"/>
              <a:t>drwxr-xr-x</a:t>
            </a:r>
            <a:r>
              <a:rPr lang="hu-HU" sz="1600" dirty="0"/>
              <a:t> 2 roczei </a:t>
            </a:r>
            <a:r>
              <a:rPr lang="hu-HU" sz="1600" dirty="0" err="1"/>
              <a:t>roczei</a:t>
            </a:r>
            <a:r>
              <a:rPr lang="hu-HU" sz="1600" dirty="0"/>
              <a:t>    4096 </a:t>
            </a:r>
            <a:r>
              <a:rPr lang="hu-HU" sz="1600" dirty="0" err="1"/>
              <a:t>Apr</a:t>
            </a:r>
            <a:r>
              <a:rPr lang="hu-HU" sz="1600" dirty="0"/>
              <a:t> 24 14:46 </a:t>
            </a:r>
            <a:r>
              <a:rPr lang="hu-HU" sz="1600" dirty="0" err="1"/>
              <a:t>epik</a:t>
            </a:r>
            <a:r>
              <a:rPr lang="hu-HU" sz="1600" dirty="0"/>
              <a:t>_</a:t>
            </a:r>
            <a:r>
              <a:rPr lang="hu-HU" sz="1600" dirty="0" err="1"/>
              <a:t>bt-mz</a:t>
            </a:r>
            <a:r>
              <a:rPr lang="hu-HU" sz="1600" dirty="0"/>
              <a:t>_4x4_sum</a:t>
            </a:r>
          </a:p>
          <a:p>
            <a:pPr algn="l"/>
            <a:r>
              <a:rPr lang="hu-HU" sz="1600" dirty="0" err="1"/>
              <a:t>-rw-rw-r--</a:t>
            </a:r>
            <a:r>
              <a:rPr lang="hu-HU" sz="1600" dirty="0"/>
              <a:t> 1 roczei </a:t>
            </a:r>
            <a:r>
              <a:rPr lang="hu-HU" sz="1600" dirty="0" err="1"/>
              <a:t>roczei</a:t>
            </a:r>
            <a:r>
              <a:rPr lang="hu-HU" sz="1600" dirty="0"/>
              <a:t>     161 </a:t>
            </a:r>
            <a:r>
              <a:rPr lang="hu-HU" sz="1600" dirty="0" err="1"/>
              <a:t>Apr</a:t>
            </a:r>
            <a:r>
              <a:rPr lang="hu-HU" sz="1600" dirty="0"/>
              <a:t> 24 14:36 </a:t>
            </a:r>
            <a:r>
              <a:rPr lang="hu-HU" sz="1600" dirty="0" err="1"/>
              <a:t>job.sh</a:t>
            </a:r>
            <a:endParaRPr lang="hu-HU" sz="1600" dirty="0"/>
          </a:p>
          <a:p>
            <a:pPr algn="l"/>
            <a:r>
              <a:rPr lang="hu-HU" sz="1600" dirty="0" err="1"/>
              <a:t>-rw-r--r--</a:t>
            </a:r>
            <a:r>
              <a:rPr lang="hu-HU" sz="1600" dirty="0"/>
              <a:t> 1 roczei </a:t>
            </a:r>
            <a:r>
              <a:rPr lang="hu-HU" sz="1600" dirty="0" err="1"/>
              <a:t>roczei</a:t>
            </a:r>
            <a:r>
              <a:rPr lang="hu-HU" sz="1600" dirty="0"/>
              <a:t>    3645 </a:t>
            </a:r>
            <a:r>
              <a:rPr lang="hu-HU" sz="1600" dirty="0" err="1"/>
              <a:t>Apr</a:t>
            </a:r>
            <a:r>
              <a:rPr lang="hu-HU" sz="1600" dirty="0"/>
              <a:t> 24 14:46 job.sh.o722071</a:t>
            </a:r>
          </a:p>
          <a:p>
            <a:pPr algn="l"/>
            <a:r>
              <a:rPr lang="hu-HU" sz="1600" dirty="0"/>
              <a:t>SZEGED[</a:t>
            </a:r>
            <a:r>
              <a:rPr lang="hu-HU" sz="1600" dirty="0" err="1"/>
              <a:t>vserver</a:t>
            </a:r>
            <a:r>
              <a:rPr lang="hu-HU" sz="1600" dirty="0"/>
              <a:t>] bin (0)$ </a:t>
            </a:r>
            <a:r>
              <a:rPr lang="hu-HU" sz="1600" dirty="0" err="1"/>
              <a:t>module</a:t>
            </a:r>
            <a:r>
              <a:rPr lang="hu-HU" sz="1600" dirty="0"/>
              <a:t> </a:t>
            </a:r>
            <a:r>
              <a:rPr lang="hu-HU" sz="1600" dirty="0" err="1"/>
              <a:t>load</a:t>
            </a:r>
            <a:r>
              <a:rPr lang="hu-HU" sz="1600" dirty="0"/>
              <a:t> </a:t>
            </a:r>
            <a:r>
              <a:rPr lang="hu-HU" sz="1600" dirty="0" err="1"/>
              <a:t>scalasca</a:t>
            </a:r>
            <a:endParaRPr lang="hu-HU" sz="1600" dirty="0"/>
          </a:p>
          <a:p>
            <a:pPr algn="l"/>
            <a:r>
              <a:rPr lang="hu-HU" sz="1600" dirty="0"/>
              <a:t>SZEGED[</a:t>
            </a:r>
            <a:r>
              <a:rPr lang="hu-HU" sz="1600" dirty="0" err="1"/>
              <a:t>vserver</a:t>
            </a:r>
            <a:r>
              <a:rPr lang="hu-HU" sz="1600" dirty="0"/>
              <a:t>] bin (0)$ </a:t>
            </a:r>
            <a:r>
              <a:rPr lang="hu-HU" sz="1600" dirty="0" err="1" smtClean="0"/>
              <a:t>scalasca</a:t>
            </a:r>
            <a:r>
              <a:rPr lang="hu-HU" sz="1600" dirty="0" smtClean="0"/>
              <a:t> </a:t>
            </a:r>
            <a:r>
              <a:rPr lang="hu-HU" sz="1600" dirty="0" err="1"/>
              <a:t>-examine</a:t>
            </a:r>
            <a:r>
              <a:rPr lang="hu-HU" sz="1600" dirty="0"/>
              <a:t> </a:t>
            </a:r>
            <a:r>
              <a:rPr lang="hu-HU" sz="1600" dirty="0" err="1"/>
              <a:t>epik</a:t>
            </a:r>
            <a:r>
              <a:rPr lang="hu-HU" sz="1600" dirty="0"/>
              <a:t>_</a:t>
            </a:r>
            <a:r>
              <a:rPr lang="hu-HU" sz="1600" dirty="0" err="1"/>
              <a:t>bt-mz</a:t>
            </a:r>
            <a:r>
              <a:rPr lang="hu-HU" sz="1600" dirty="0"/>
              <a:t>_4x4_sum</a:t>
            </a:r>
          </a:p>
          <a:p>
            <a:pPr algn="l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9657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25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(9/7)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3072"/>
            <a:ext cx="7969324" cy="51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26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(9/8)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2368"/>
            <a:ext cx="8036569" cy="5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27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Scalasca használata (9/</a:t>
            </a:r>
            <a:r>
              <a:rPr lang="hu-HU" altLang="hu-HU" dirty="0" err="1" smtClean="0"/>
              <a:t>9</a:t>
            </a:r>
            <a:r>
              <a:rPr lang="hu-HU" altLang="hu-HU" dirty="0" smtClean="0"/>
              <a:t>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47384" cy="51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52513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b="1" dirty="0" smtClean="0"/>
              <a:t>Köszönöm a figyelmet!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748088" y="4189413"/>
            <a:ext cx="52562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hu-HU" altLang="hu-HU" sz="3200" dirty="0" smtClean="0">
                <a:solidFill>
                  <a:srgbClr val="336666"/>
                </a:solidFill>
              </a:rPr>
              <a:t>Rőczei Gábor</a:t>
            </a:r>
          </a:p>
          <a:p>
            <a:pPr algn="r" eaLnBrk="1" hangingPunct="1">
              <a:lnSpc>
                <a:spcPct val="90000"/>
              </a:lnSpc>
            </a:pPr>
            <a:r>
              <a:rPr lang="hu-HU" altLang="hu-HU" sz="2400" dirty="0" smtClean="0">
                <a:solidFill>
                  <a:srgbClr val="336666"/>
                </a:solidFill>
              </a:rPr>
              <a:t>roczei@niif.hu</a:t>
            </a:r>
            <a:endParaRPr lang="hu-HU" altLang="hu-HU" sz="24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3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" y="96838"/>
            <a:ext cx="8733159" cy="595312"/>
          </a:xfrm>
        </p:spPr>
        <p:txBody>
          <a:bodyPr/>
          <a:lstStyle/>
          <a:p>
            <a:pPr algn="ctr"/>
            <a:r>
              <a:rPr lang="hu-HU" altLang="hu-HU" dirty="0"/>
              <a:t>Miért használjunk </a:t>
            </a:r>
            <a:r>
              <a:rPr lang="hu-HU" altLang="hu-HU" dirty="0" smtClean="0"/>
              <a:t>szuperszámítógépet?</a:t>
            </a:r>
            <a:r>
              <a:rPr lang="hu-HU" altLang="hu-HU" dirty="0"/>
              <a:t/>
            </a:r>
            <a:br>
              <a:rPr lang="hu-HU" altLang="hu-HU" dirty="0"/>
            </a:br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28" y="1052736"/>
            <a:ext cx="4752528" cy="47525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7174" y="272988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336666"/>
                </a:solidFill>
              </a:rPr>
              <a:t>Költség csökkentés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b="1" dirty="0">
              <a:solidFill>
                <a:srgbClr val="3366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336666"/>
                </a:solidFill>
              </a:rPr>
              <a:t>Gyors eredmények</a:t>
            </a:r>
            <a:endParaRPr lang="hu-HU" b="1" dirty="0">
              <a:solidFill>
                <a:srgbClr val="336666"/>
              </a:solidFill>
            </a:endParaRPr>
          </a:p>
          <a:p>
            <a:pPr algn="l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827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4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" y="96838"/>
            <a:ext cx="8733159" cy="595312"/>
          </a:xfrm>
        </p:spPr>
        <p:txBody>
          <a:bodyPr/>
          <a:lstStyle/>
          <a:p>
            <a:pPr algn="ctr"/>
            <a:r>
              <a:rPr lang="hu-HU" altLang="hu-HU" dirty="0"/>
              <a:t>Miért </a:t>
            </a:r>
            <a:r>
              <a:rPr lang="hu-HU" altLang="hu-HU" dirty="0" smtClean="0"/>
              <a:t>fontos, hogy gyorsak legyünk?</a:t>
            </a:r>
            <a:r>
              <a:rPr lang="hu-HU" altLang="hu-HU" dirty="0"/>
              <a:t/>
            </a:r>
            <a:br>
              <a:rPr lang="hu-HU" altLang="hu-HU" dirty="0"/>
            </a:br>
            <a:endParaRPr lang="hu-HU" alt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1115616" y="162880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15616" y="202891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336666"/>
                </a:solidFill>
              </a:rPr>
              <a:t>Elsők szeretnénk lenni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336666"/>
                </a:solidFill>
              </a:rPr>
              <a:t>Új gyógyszerek felfedezése (életek múlhatnak rajta)</a:t>
            </a:r>
          </a:p>
        </p:txBody>
      </p:sp>
    </p:spTree>
    <p:extLst>
      <p:ext uri="{BB962C8B-B14F-4D97-AF65-F5344CB8AC3E}">
        <p14:creationId xmlns:p14="http://schemas.microsoft.com/office/powerpoint/2010/main" val="5477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5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Soros (</a:t>
            </a:r>
            <a:r>
              <a:rPr lang="hu-HU" altLang="hu-HU" dirty="0" err="1" smtClean="0"/>
              <a:t>serial</a:t>
            </a:r>
            <a:r>
              <a:rPr lang="hu-HU" altLang="hu-HU" dirty="0" smtClean="0"/>
              <a:t>) feldolgozás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6534218" cy="27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6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>Párhuzamos (parallel) feldolgozás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" y="1196751"/>
            <a:ext cx="8136904" cy="44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7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Alapfogalmak (5/1)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000" dirty="0" smtClean="0"/>
              <a:t>Párhuzamosítási „költség”  (Parallel </a:t>
            </a:r>
            <a:r>
              <a:rPr lang="hu-HU" altLang="hu-HU" sz="2000" dirty="0" err="1" smtClean="0"/>
              <a:t>Overhead</a:t>
            </a:r>
            <a:r>
              <a:rPr lang="hu-HU" altLang="hu-HU" sz="2000" dirty="0" smtClean="0"/>
              <a:t>)</a:t>
            </a:r>
          </a:p>
          <a:p>
            <a:endParaRPr lang="hu-HU" altLang="hu-HU" sz="1800" dirty="0" smtClean="0"/>
          </a:p>
          <a:p>
            <a:pPr lvl="1"/>
            <a:r>
              <a:rPr lang="hu-HU" altLang="hu-HU" sz="1400" dirty="0" smtClean="0"/>
              <a:t>Feladat elindítása</a:t>
            </a:r>
          </a:p>
          <a:p>
            <a:pPr lvl="1"/>
            <a:r>
              <a:rPr lang="hu-HU" altLang="hu-HU" sz="1400" dirty="0" err="1" smtClean="0"/>
              <a:t>Szinkronizáció</a:t>
            </a:r>
            <a:endParaRPr lang="en-US" altLang="hu-HU" sz="1400" dirty="0"/>
          </a:p>
          <a:p>
            <a:pPr lvl="1"/>
            <a:r>
              <a:rPr lang="hu-HU" altLang="hu-HU" sz="1400" dirty="0" smtClean="0"/>
              <a:t>Kommunikáció</a:t>
            </a:r>
            <a:endParaRPr lang="en-US" altLang="hu-HU" sz="1400" dirty="0"/>
          </a:p>
          <a:p>
            <a:pPr lvl="1"/>
            <a:r>
              <a:rPr lang="hu-HU" altLang="hu-HU" sz="1400" dirty="0" smtClean="0"/>
              <a:t>Szoftver „költség” (párhuzamosítási nyelv, matematikai könyvtár, stb.)</a:t>
            </a:r>
            <a:endParaRPr lang="en-US" altLang="hu-HU" sz="1400" dirty="0"/>
          </a:p>
          <a:p>
            <a:pPr lvl="1"/>
            <a:r>
              <a:rPr lang="hu-HU" altLang="hu-HU" sz="1400" dirty="0" smtClean="0"/>
              <a:t>Feladat befejezése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76601"/>
            <a:ext cx="5472608" cy="29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8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Alapfogalmak (5/2)</a:t>
            </a:r>
            <a:br>
              <a:rPr lang="hu-HU" altLang="hu-HU" dirty="0" smtClean="0"/>
            </a:br>
            <a:endParaRPr lang="hu-HU" altLang="hu-H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/>
              <a:t>Komplexitás</a:t>
            </a:r>
            <a:endParaRPr lang="hu-HU" altLang="hu-HU" sz="2000" dirty="0" smtClean="0"/>
          </a:p>
          <a:p>
            <a:endParaRPr lang="hu-HU" altLang="hu-HU" sz="2000" dirty="0"/>
          </a:p>
          <a:p>
            <a:endParaRPr lang="hu-HU" altLang="hu-HU" sz="20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9" y="1844824"/>
            <a:ext cx="4953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5DA792-A8C7-437A-AD43-B0A13778981C}" type="slidenum">
              <a:rPr lang="hu-HU" altLang="hu-HU">
                <a:solidFill>
                  <a:srgbClr val="336666"/>
                </a:solidFill>
              </a:rPr>
              <a:pPr eaLnBrk="1" hangingPunct="1"/>
              <a:t>9</a:t>
            </a:fld>
            <a:r>
              <a:rPr lang="hu-HU" altLang="hu-HU" dirty="0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Alapfogalmak (5/3)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altLang="hu-HU" sz="2400" dirty="0" smtClean="0"/>
              <a:t>Skálázódás</a:t>
            </a:r>
            <a:endParaRPr lang="hu-HU" altLang="hu-HU" sz="2000" dirty="0"/>
          </a:p>
          <a:p>
            <a:pPr marL="0" indent="0">
              <a:buNone/>
            </a:pPr>
            <a:endParaRPr lang="hu-HU" altLang="hu-HU" sz="2000" dirty="0" smtClean="0"/>
          </a:p>
          <a:p>
            <a:pPr marL="0" indent="0" algn="ctr">
              <a:buNone/>
            </a:pPr>
            <a:r>
              <a:rPr lang="hu-HU" altLang="hu-HU" sz="2000" b="1" dirty="0" smtClean="0"/>
              <a:t>Több erőforrás, nagyobb sebesség</a:t>
            </a:r>
          </a:p>
          <a:p>
            <a:pPr marL="0" indent="0">
              <a:buNone/>
            </a:pPr>
            <a:endParaRPr lang="hu-HU" altLang="hu-HU" sz="2000" dirty="0" smtClean="0"/>
          </a:p>
          <a:p>
            <a:pPr marL="0" indent="0">
              <a:buNone/>
            </a:pPr>
            <a:r>
              <a:rPr lang="hu-HU" altLang="hu-HU" sz="1800" dirty="0" smtClean="0"/>
              <a:t>Elsősorban ezek befolyásolják :</a:t>
            </a:r>
          </a:p>
          <a:p>
            <a:r>
              <a:rPr lang="hu-HU" altLang="hu-HU" sz="1800" dirty="0" smtClean="0"/>
              <a:t>Hálózat (sávszélesség, késleltetés)</a:t>
            </a:r>
          </a:p>
          <a:p>
            <a:r>
              <a:rPr lang="hu-HU" altLang="hu-HU" sz="1800" dirty="0" smtClean="0"/>
              <a:t>Algoritmus</a:t>
            </a:r>
            <a:endParaRPr lang="hu-HU" altLang="hu-HU" sz="1800" dirty="0"/>
          </a:p>
          <a:p>
            <a:r>
              <a:rPr lang="hu-HU" altLang="hu-HU" sz="1800" dirty="0" smtClean="0"/>
              <a:t>Memória (sávszélesség, összesen mennyi memória / </a:t>
            </a:r>
            <a:r>
              <a:rPr lang="hu-HU" altLang="hu-HU" sz="1800" dirty="0" err="1" smtClean="0"/>
              <a:t>node</a:t>
            </a:r>
            <a:r>
              <a:rPr lang="hu-HU" altLang="hu-HU" sz="1800" dirty="0" smtClean="0"/>
              <a:t>)</a:t>
            </a:r>
          </a:p>
          <a:p>
            <a:r>
              <a:rPr lang="hu-HU" altLang="hu-HU" sz="1800" dirty="0" smtClean="0"/>
              <a:t>CPU órajel</a:t>
            </a:r>
          </a:p>
          <a:p>
            <a:r>
              <a:rPr lang="hu-HU" altLang="hu-HU" sz="1800" dirty="0" smtClean="0"/>
              <a:t>Matematikai könyvtár</a:t>
            </a:r>
          </a:p>
          <a:p>
            <a:r>
              <a:rPr lang="hu-HU" altLang="hu-HU" sz="1800" dirty="0" smtClean="0"/>
              <a:t>Fordító </a:t>
            </a:r>
          </a:p>
        </p:txBody>
      </p:sp>
    </p:spTree>
    <p:extLst>
      <p:ext uri="{BB962C8B-B14F-4D97-AF65-F5344CB8AC3E}">
        <p14:creationId xmlns:p14="http://schemas.microsoft.com/office/powerpoint/2010/main" val="14022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niifi_sablon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ppt_niifi_sablon</Template>
  <TotalTime>1145</TotalTime>
  <Words>1524</Words>
  <Application>Microsoft Macintosh PowerPoint</Application>
  <PresentationFormat>On-screen Show (4:3)</PresentationFormat>
  <Paragraphs>228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ppt_niifi_sablon</vt:lpstr>
      <vt:lpstr>Egyéni tervezés</vt:lpstr>
      <vt:lpstr>Párhuzamos programok futásának kiértékelése Scalasca profiler segítségével</vt:lpstr>
      <vt:lpstr>Főbb témák</vt:lpstr>
      <vt:lpstr>Miért használjunk szuperszámítógépet? </vt:lpstr>
      <vt:lpstr>Miért fontos, hogy gyorsak legyünk? </vt:lpstr>
      <vt:lpstr>Soros (serial) feldolgozás</vt:lpstr>
      <vt:lpstr>Párhuzamos (parallel) feldolgozás</vt:lpstr>
      <vt:lpstr>Alapfogalmak (5/1)</vt:lpstr>
      <vt:lpstr>Alapfogalmak (5/2) </vt:lpstr>
      <vt:lpstr>Alapfogalmak (5/3)</vt:lpstr>
      <vt:lpstr>Alapfogalmak (5/4)</vt:lpstr>
      <vt:lpstr>Alapfogalmak (5/5) </vt:lpstr>
      <vt:lpstr>Párhuzamosítási megoldások</vt:lpstr>
      <vt:lpstr>Párhuzamosítási megoldások</vt:lpstr>
      <vt:lpstr>Párhuzamosítási megoldások</vt:lpstr>
      <vt:lpstr>Párhuzamosítás</vt:lpstr>
      <vt:lpstr>Párhuzamosítás</vt:lpstr>
      <vt:lpstr>Scalasca profiler</vt:lpstr>
      <vt:lpstr>Scalasca munkafolyamat</vt:lpstr>
      <vt:lpstr>Scalasca használata (9/1)</vt:lpstr>
      <vt:lpstr>Scalasca használata (9/2)</vt:lpstr>
      <vt:lpstr>Scalasca használata (9/3)</vt:lpstr>
      <vt:lpstr>Scalasca használata (9/4)</vt:lpstr>
      <vt:lpstr>Scalasca használata (9/5)</vt:lpstr>
      <vt:lpstr>Scalasca használata (9/6)</vt:lpstr>
      <vt:lpstr>Scalasca használata (9/7)</vt:lpstr>
      <vt:lpstr>Scalasca használata (9/8)</vt:lpstr>
      <vt:lpstr>Scalasca használata (9/9)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Rőczei Gábor</dc:creator>
  <cp:lastModifiedBy>Gábor Rőczei</cp:lastModifiedBy>
  <cp:revision>103</cp:revision>
  <dcterms:created xsi:type="dcterms:W3CDTF">2014-02-13T10:40:24Z</dcterms:created>
  <dcterms:modified xsi:type="dcterms:W3CDTF">2014-04-24T14:30:29Z</dcterms:modified>
</cp:coreProperties>
</file>