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6" r:id="rId1"/>
  </p:sldMasterIdLst>
  <p:notesMasterIdLst>
    <p:notesMasterId r:id="rId44"/>
  </p:notesMasterIdLst>
  <p:handoutMasterIdLst>
    <p:handoutMasterId r:id="rId45"/>
  </p:handoutMasterIdLst>
  <p:sldIdLst>
    <p:sldId id="272" r:id="rId2"/>
    <p:sldId id="356" r:id="rId3"/>
    <p:sldId id="323" r:id="rId4"/>
    <p:sldId id="317" r:id="rId5"/>
    <p:sldId id="329" r:id="rId6"/>
    <p:sldId id="358" r:id="rId7"/>
    <p:sldId id="360" r:id="rId8"/>
    <p:sldId id="357" r:id="rId9"/>
    <p:sldId id="359" r:id="rId10"/>
    <p:sldId id="313" r:id="rId11"/>
    <p:sldId id="361" r:id="rId12"/>
    <p:sldId id="373" r:id="rId13"/>
    <p:sldId id="347" r:id="rId14"/>
    <p:sldId id="352" r:id="rId15"/>
    <p:sldId id="367" r:id="rId16"/>
    <p:sldId id="368" r:id="rId17"/>
    <p:sldId id="371" r:id="rId18"/>
    <p:sldId id="372" r:id="rId19"/>
    <p:sldId id="374" r:id="rId20"/>
    <p:sldId id="348" r:id="rId21"/>
    <p:sldId id="353" r:id="rId22"/>
    <p:sldId id="369" r:id="rId23"/>
    <p:sldId id="375" r:id="rId24"/>
    <p:sldId id="376" r:id="rId25"/>
    <p:sldId id="349" r:id="rId26"/>
    <p:sldId id="354" r:id="rId27"/>
    <p:sldId id="366" r:id="rId28"/>
    <p:sldId id="383" r:id="rId29"/>
    <p:sldId id="384" r:id="rId30"/>
    <p:sldId id="330" r:id="rId31"/>
    <p:sldId id="351" r:id="rId32"/>
    <p:sldId id="363" r:id="rId33"/>
    <p:sldId id="364" r:id="rId34"/>
    <p:sldId id="362" r:id="rId35"/>
    <p:sldId id="382" r:id="rId36"/>
    <p:sldId id="350" r:id="rId37"/>
    <p:sldId id="355" r:id="rId38"/>
    <p:sldId id="378" r:id="rId39"/>
    <p:sldId id="379" r:id="rId40"/>
    <p:sldId id="380" r:id="rId41"/>
    <p:sldId id="311" r:id="rId42"/>
    <p:sldId id="307" r:id="rId4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isha" panose="020B0502040204020203" pitchFamily="34" charset="-79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5122" autoAdjust="0"/>
  </p:normalViewPr>
  <p:slideViewPr>
    <p:cSldViewPr>
      <p:cViewPr varScale="1">
        <p:scale>
          <a:sx n="82" d="100"/>
          <a:sy n="82" d="100"/>
        </p:scale>
        <p:origin x="6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90"/>
      </p:cViewPr>
      <p:guideLst>
        <p:guide orient="horz" pos="3127"/>
        <p:guide pos="2141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hu-HU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65E1D2FE-E7CF-4E8D-928A-05CBC2B1D3A2}" type="datetime1">
              <a:rPr lang="hu-HU"/>
              <a:pPr/>
              <a:t>2015.03.30.</a:t>
            </a:fld>
            <a:endParaRPr lang="hu-HU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hu-H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0E907CE2-D47C-490E-BD70-4C05745CCD6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194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6C2E871B-95A3-4B4A-BB62-B29B59D2CF39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hu-HU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anose="02020603050405020304" pitchFamily="18" charset="0"/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12A20771-8C45-4794-9295-A4A2475BC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4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ＭＳ Ｐゴシック" pitchFamily="2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310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14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70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86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256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682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01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498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43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618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34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784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724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855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10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5378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423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315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8184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486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62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94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828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715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8027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691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119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223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1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54315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8454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1979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14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2994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88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026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54063"/>
            <a:ext cx="4964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383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501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74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36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234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964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914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 eaLnBrk="1" hangingPunct="1"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algn="l" eaLnBrk="1" hangingPunct="1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 eaLnBrk="1" hangingPunct="1">
              <a:defRPr sz="1100">
                <a:latin typeface="Rockwell" panose="02060603020205020403" pitchFamily="18" charset="0"/>
              </a:defRPr>
            </a:lvl1pPr>
          </a:lstStyle>
          <a:p>
            <a:fld id="{5142A6B4-2BD1-43F4-AA9F-6181C7C1C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2072B8D-2FC3-4F99-9CB7-15F8FE91E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4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B2B210B8-FF58-4878-B0EC-18DCFC811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3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229E6-47A8-43D6-8C98-BB6582D46F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9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DD54D-0347-4088-8CF1-6A6F79FD3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9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C4B15-D48A-4DDF-9FD6-4ECEBDD082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2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5357" y="380585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6B99E35-7EC9-4273-8887-2AB7FB066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6091" y="376900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B49FEFF-74DD-4589-A7E7-80BDC11349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A59CF13-9A32-49DE-8794-548A83BE2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7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5502" y="380372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BFF705B-7CDE-496A-91FB-D436BAE3E9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5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5A4B-C852-4B67-9D81-4C86058FB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6FBB0-DA58-43D7-BE78-A31154E5A7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1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D0715-3DAC-4F36-83C8-354B883D5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98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735138"/>
            <a:ext cx="7313613" cy="40560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2863" y="6315075"/>
            <a:ext cx="1295400" cy="26511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3350" y="6305550"/>
            <a:ext cx="3717925" cy="258763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575" y="5476875"/>
            <a:ext cx="1482725" cy="850900"/>
          </a:xfrm>
        </p:spPr>
        <p:txBody>
          <a:bodyPr/>
          <a:lstStyle>
            <a:lvl1pPr>
              <a:defRPr/>
            </a:lvl1pPr>
          </a:lstStyle>
          <a:p>
            <a:fld id="{536AF11C-D49C-476F-8D84-0102E3F08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>
                <a:latin typeface="Rockwell" panose="02060603020205020403" pitchFamily="18" charset="0"/>
              </a:defRPr>
            </a:lvl1pPr>
          </a:lstStyle>
          <a:p>
            <a:fld id="{9ADAACEC-CA2A-4711-8B25-B4F8C43A0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1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D46-22E6-4F97-A881-910553DC0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54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9A17E3A-D115-4D47-8715-E62763615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8108" y="377681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hu-HU">
                <a:solidFill>
                  <a:srgbClr val="FFFFFF"/>
                </a:solidFill>
                <a:latin typeface="Goudy Old Style" panose="020205020503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519248F-8677-4E84-A851-C391EB111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32056-ED6B-4602-938C-B836BC85F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1D643-1E79-46E1-BC3D-5AFC1E7A6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6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B3B373C-4888-4B7C-B16E-242038DD7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panose="02060603020205020403" pitchFamily="18" charset="0"/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350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Rockwell" panose="02060603020205020403" pitchFamily="18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>
                <a:latin typeface="Impact" panose="020B0806030902050204" pitchFamily="34" charset="0"/>
              </a:defRPr>
            </a:lvl1pPr>
          </a:lstStyle>
          <a:p>
            <a:fld id="{135F2EB5-1A6F-494D-9D3E-F0F1BD5E78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8" r:id="rId2"/>
    <p:sldLayoutId id="2147484021" r:id="rId3"/>
    <p:sldLayoutId id="2147484022" r:id="rId4"/>
    <p:sldLayoutId id="2147484023" r:id="rId5"/>
    <p:sldLayoutId id="2147484024" r:id="rId6"/>
    <p:sldLayoutId id="2147484017" r:id="rId7"/>
    <p:sldLayoutId id="2147484025" r:id="rId8"/>
    <p:sldLayoutId id="2147484016" r:id="rId9"/>
    <p:sldLayoutId id="2147484015" r:id="rId10"/>
    <p:sldLayoutId id="2147484014" r:id="rId11"/>
    <p:sldLayoutId id="2147484013" r:id="rId12"/>
    <p:sldLayoutId id="2147484012" r:id="rId13"/>
    <p:sldLayoutId id="2147484011" r:id="rId14"/>
    <p:sldLayoutId id="2147484026" r:id="rId15"/>
    <p:sldLayoutId id="2147484027" r:id="rId16"/>
    <p:sldLayoutId id="2147484028" r:id="rId17"/>
    <p:sldLayoutId id="2147484029" r:id="rId18"/>
    <p:sldLayoutId id="2147484030" r:id="rId19"/>
    <p:sldLayoutId id="2147484031" r:id="rId20"/>
    <p:sldLayoutId id="214748401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oudy Old Style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Blip>
          <a:blip r:embed="rId23"/>
        </a:buBlip>
        <a:defRPr sz="2400" kern="1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4"/>
        </a:buBlip>
        <a:defRPr sz="22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Blip>
          <a:blip r:embed="rId25"/>
        </a:buBlip>
        <a:defRPr sz="2000" kern="1200">
          <a:solidFill>
            <a:schemeClr val="tx1"/>
          </a:solidFill>
          <a:latin typeface="+mn-lt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6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8.png"/><Relationship Id="rId10" Type="http://schemas.openxmlformats.org/officeDocument/2006/relationships/image" Target="../media/image24.jpe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acsg@ceu.h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91440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0"/>
            <a:ext cx="12287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8477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5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6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7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7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7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7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7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7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7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hu-HU">
              <a:solidFill>
                <a:schemeClr val="accent2"/>
              </a:solidFill>
            </a:endParaRPr>
          </a:p>
        </p:txBody>
      </p:sp>
      <p:sp>
        <p:nvSpPr>
          <p:cNvPr id="56328" name="Title 1"/>
          <p:cNvSpPr>
            <a:spLocks/>
          </p:cNvSpPr>
          <p:nvPr/>
        </p:nvSpPr>
        <p:spPr bwMode="auto">
          <a:xfrm>
            <a:off x="0" y="16002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sz="3200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Moodle</a:t>
            </a:r>
            <a:r>
              <a:rPr lang="hu-HU" sz="3200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sz</a:t>
            </a:r>
            <a:r>
              <a:rPr lang="hu-HU" sz="3200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épségtapaszok – programozói tudás nélkül</a:t>
            </a:r>
            <a:endParaRPr lang="en-AU" sz="3200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56331" name="Title 1"/>
          <p:cNvSpPr>
            <a:spLocks/>
          </p:cNvSpPr>
          <p:nvPr/>
        </p:nvSpPr>
        <p:spPr bwMode="auto">
          <a:xfrm>
            <a:off x="914400" y="342900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AU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914400" y="34290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err="1">
                <a:solidFill>
                  <a:srgbClr val="008080"/>
                </a:solidFill>
                <a:latin typeface="Arial" panose="020B0604020202020204" pitchFamily="34" charset="0"/>
              </a:rPr>
              <a:t>Networkshop</a:t>
            </a:r>
            <a:r>
              <a:rPr lang="hu-HU" b="1" dirty="0">
                <a:solidFill>
                  <a:srgbClr val="008080"/>
                </a:solidFill>
                <a:latin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008080"/>
                </a:solidFill>
                <a:latin typeface="Arial" panose="020B0604020202020204" pitchFamily="34" charset="0"/>
              </a:rPr>
              <a:t>2015</a:t>
            </a:r>
            <a:endParaRPr lang="hu-HU" dirty="0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743200" y="5257800"/>
            <a:ext cx="7315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>
                <a:solidFill>
                  <a:srgbClr val="008080"/>
                </a:solidFill>
                <a:latin typeface="Arial" panose="020B0604020202020204" pitchFamily="34" charset="0"/>
              </a:rPr>
              <a:t>Ács Gábor</a:t>
            </a:r>
          </a:p>
          <a:p>
            <a:pPr algn="ctr">
              <a:spcBef>
                <a:spcPct val="50000"/>
              </a:spcBef>
            </a:pPr>
            <a:r>
              <a:rPr lang="hu-HU" sz="2000" b="1" i="1">
                <a:solidFill>
                  <a:srgbClr val="008080"/>
                </a:solidFill>
                <a:latin typeface="Arial" panose="020B0604020202020204" pitchFamily="34" charset="0"/>
              </a:rPr>
              <a:t>Közép-európai Egyetem</a:t>
            </a:r>
            <a:endParaRPr lang="hu-HU" sz="2000" i="1">
              <a:solidFill>
                <a:srgbClr val="00808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4"/>
            <a:ext cx="1079365" cy="1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516355" y="1770815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82296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buNone/>
            </a:pPr>
            <a:r>
              <a:rPr lang="hu-HU" dirty="0" err="1" smtClean="0">
                <a:latin typeface="Calibri" panose="020F0502020204030204" pitchFamily="34" charset="0"/>
              </a:rPr>
              <a:t>Portáladminisztráció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&gt; </a:t>
            </a:r>
            <a:r>
              <a:rPr lang="en-US" dirty="0" err="1" smtClean="0">
                <a:latin typeface="Calibri" panose="020F0502020204030204" pitchFamily="34" charset="0"/>
              </a:rPr>
              <a:t>Nyelv</a:t>
            </a:r>
            <a:r>
              <a:rPr lang="en-US" dirty="0" smtClean="0">
                <a:latin typeface="Calibri" panose="020F0502020204030204" pitchFamily="34" charset="0"/>
              </a:rPr>
              <a:t> &gt; </a:t>
            </a:r>
            <a:r>
              <a:rPr lang="en-US" dirty="0" err="1" smtClean="0">
                <a:latin typeface="Calibri" panose="020F0502020204030204" pitchFamily="34" charset="0"/>
              </a:rPr>
              <a:t>Nyelvi</a:t>
            </a:r>
            <a:r>
              <a:rPr lang="hu-HU" dirty="0" smtClean="0">
                <a:latin typeface="Calibri" panose="020F0502020204030204" pitchFamily="34" charset="0"/>
              </a:rPr>
              <a:t> átalakítás </a:t>
            </a:r>
            <a:r>
              <a:rPr lang="en-US" dirty="0" smtClean="0">
                <a:latin typeface="Calibri" panose="020F0502020204030204" pitchFamily="34" charset="0"/>
              </a:rPr>
              <a:t>&gt;</a:t>
            </a:r>
            <a:r>
              <a:rPr lang="hu-HU" dirty="0" smtClean="0">
                <a:latin typeface="Calibri" panose="020F0502020204030204" pitchFamily="34" charset="0"/>
              </a:rPr>
              <a:t> Nyelv kiválasztása </a:t>
            </a:r>
            <a:r>
              <a:rPr lang="en-US" dirty="0" smtClean="0">
                <a:latin typeface="Calibri" panose="020F0502020204030204" pitchFamily="34" charset="0"/>
              </a:rPr>
              <a:t>&gt;</a:t>
            </a:r>
            <a:r>
              <a:rPr lang="hu-HU" dirty="0" smtClean="0">
                <a:latin typeface="Calibri" panose="020F0502020204030204" pitchFamily="34" charset="0"/>
              </a:rPr>
              <a:t> Nyelvi csomag megnyitása szerkesztésre</a:t>
            </a:r>
          </a:p>
          <a:p>
            <a:pPr marL="0" lvl="0" indent="0">
              <a:buNone/>
            </a:pPr>
            <a:endParaRPr lang="hu-HU" dirty="0" smtClean="0"/>
          </a:p>
          <a:p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Hogyan</a:t>
            </a:r>
            <a:r>
              <a:rPr lang="en-US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?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43" y="2986272"/>
            <a:ext cx="5287113" cy="30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516355" y="1770815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hu-HU" dirty="0" smtClean="0"/>
              <a:t>Egyé”</a:t>
            </a:r>
          </a:p>
          <a:p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Hogyan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" y="729498"/>
            <a:ext cx="8869013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hu-HU" dirty="0" smtClean="0">
              <a:solidFill>
                <a:schemeClr val="accent2"/>
              </a:solidFill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Biztonságos, könnyen kezelhető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Nem befolyásolja direkten a rendszerverzió</a:t>
            </a:r>
            <a:endParaRPr lang="hu-HU" dirty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Az </a:t>
            </a:r>
            <a:r>
              <a:rPr lang="hu-HU" dirty="0" err="1" smtClean="0">
                <a:latin typeface="Calibri" panose="020F0502020204030204" pitchFamily="34" charset="0"/>
              </a:rPr>
              <a:t>admin</a:t>
            </a:r>
            <a:r>
              <a:rPr lang="hu-HU" dirty="0" smtClean="0">
                <a:latin typeface="Calibri" panose="020F0502020204030204" pitchFamily="34" charset="0"/>
              </a:rPr>
              <a:t> felületen keresztül kezelhető</a:t>
            </a:r>
          </a:p>
          <a:p>
            <a:pPr marL="0" lvl="0" indent="0">
              <a:buNone/>
            </a:pPr>
            <a:endParaRPr lang="hu-HU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Nem oldható meg vele minden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A kifejezések több helyen is szerepelhetnek, és a legtöbb esetben csak egy helyen szeretnénk változtatni</a:t>
            </a:r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Előnyök / Hátrányok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7858397" y="2368868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7853544" y="2960251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853544" y="4800125"/>
            <a:ext cx="548640" cy="5486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7853544" y="5691902"/>
            <a:ext cx="548640" cy="5486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7853544" y="3573542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94565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AU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3200" dirty="0" smtClean="0">
                <a:solidFill>
                  <a:srgbClr val="0066FF"/>
                </a:solidFill>
                <a:latin typeface="Arial" panose="020B0604020202020204" pitchFamily="34" charset="0"/>
              </a:rPr>
              <a:t>CSS</a:t>
            </a:r>
            <a:endParaRPr lang="hu-HU" sz="32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6" y="340743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Méret, szín, betűtípus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Nagyobb ikonok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Alapvető változtatások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06" y="3834262"/>
            <a:ext cx="5486400" cy="26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4594876" y="1600200"/>
            <a:ext cx="4570413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Eltűntetni </a:t>
            </a:r>
            <a:r>
              <a:rPr lang="en-US" dirty="0" smtClean="0">
                <a:latin typeface="Calibri" panose="020F0502020204030204" pitchFamily="34" charset="0"/>
              </a:rPr>
              <a:t>“</a:t>
            </a:r>
            <a:r>
              <a:rPr lang="en-US" dirty="0">
                <a:latin typeface="Calibri" panose="020F0502020204030204" pitchFamily="34" charset="0"/>
              </a:rPr>
              <a:t>display: none” </a:t>
            </a:r>
            <a:r>
              <a:rPr lang="hu-HU" dirty="0" smtClean="0">
                <a:latin typeface="Calibri" panose="020F0502020204030204" pitchFamily="34" charset="0"/>
              </a:rPr>
              <a:t>segítségével a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</a:rPr>
              <a:t>gradebook</a:t>
            </a:r>
            <a:r>
              <a:rPr lang="en-US" dirty="0">
                <a:latin typeface="Calibri" panose="020F0502020204030204" pitchFamily="34" charset="0"/>
              </a:rPr>
              <a:t>, blog, enrolment </a:t>
            </a:r>
            <a:r>
              <a:rPr lang="en-US" dirty="0" smtClean="0">
                <a:latin typeface="Calibri" panose="020F0502020204030204" pitchFamily="34" charset="0"/>
              </a:rPr>
              <a:t>options</a:t>
            </a:r>
            <a:r>
              <a:rPr lang="hu-HU" dirty="0" smtClean="0">
                <a:latin typeface="Calibri" panose="020F0502020204030204" pitchFamily="34" charset="0"/>
              </a:rPr>
              <a:t>) </a:t>
            </a:r>
            <a:r>
              <a:rPr lang="hu-HU" dirty="0">
                <a:latin typeface="Calibri" panose="020F0502020204030204" pitchFamily="34" charset="0"/>
              </a:rPr>
              <a:t/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egyes opcióit.</a:t>
            </a:r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en-US" dirty="0" err="1" smtClean="0">
                <a:latin typeface="Calibri" panose="020F0502020204030204" pitchFamily="34" charset="0"/>
              </a:rPr>
              <a:t>Nyomtat</a:t>
            </a:r>
            <a:r>
              <a:rPr lang="hu-HU" dirty="0" err="1" smtClean="0">
                <a:latin typeface="Calibri" panose="020F0502020204030204" pitchFamily="34" charset="0"/>
              </a:rPr>
              <a:t>ási</a:t>
            </a:r>
            <a:r>
              <a:rPr lang="hu-HU" dirty="0" smtClean="0">
                <a:latin typeface="Calibri" panose="020F0502020204030204" pitchFamily="34" charset="0"/>
              </a:rPr>
              <a:t> kép megváltoztatása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" y="579197"/>
            <a:ext cx="4495475" cy="62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hu-HU" dirty="0" err="1" smtClean="0">
                <a:latin typeface="Calibri" panose="020F0502020204030204" pitchFamily="34" charset="0"/>
              </a:rPr>
              <a:t>Firefox</a:t>
            </a:r>
            <a:r>
              <a:rPr lang="hu-HU" dirty="0" smtClean="0">
                <a:latin typeface="Calibri" panose="020F0502020204030204" pitchFamily="34" charset="0"/>
              </a:rPr>
              <a:t> – </a:t>
            </a:r>
            <a:r>
              <a:rPr lang="hu-HU" dirty="0" err="1" smtClean="0">
                <a:latin typeface="Calibri" panose="020F0502020204030204" pitchFamily="34" charset="0"/>
              </a:rPr>
              <a:t>Firebug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plugin</a:t>
            </a:r>
            <a:r>
              <a:rPr lang="hu-HU" dirty="0" smtClean="0">
                <a:latin typeface="Calibri" panose="020F0502020204030204" pitchFamily="34" charset="0"/>
              </a:rPr>
              <a:t> / </a:t>
            </a:r>
            <a:r>
              <a:rPr lang="hu-HU" dirty="0" err="1" smtClean="0">
                <a:latin typeface="Calibri" panose="020F0502020204030204" pitchFamily="34" charset="0"/>
              </a:rPr>
              <a:t>Chrome</a:t>
            </a:r>
            <a:r>
              <a:rPr lang="hu-HU" dirty="0" smtClean="0">
                <a:latin typeface="Calibri" panose="020F0502020204030204" pitchFamily="34" charset="0"/>
              </a:rPr>
              <a:t> – </a:t>
            </a:r>
            <a:r>
              <a:rPr lang="hu-HU" dirty="0" err="1" smtClean="0">
                <a:latin typeface="Calibri" panose="020F0502020204030204" pitchFamily="34" charset="0"/>
              </a:rPr>
              <a:t>Developer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tools</a:t>
            </a:r>
            <a:endParaRPr lang="hu-HU" dirty="0" smtClean="0">
              <a:latin typeface="Calibri" panose="020F0502020204030204" pitchFamily="34" charset="0"/>
            </a:endParaRPr>
          </a:p>
          <a:p>
            <a:pPr lvl="0"/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Lehetővé teszi a kontextus megvizsgálását</a:t>
            </a:r>
          </a:p>
          <a:p>
            <a:pPr lvl="0"/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Így különösebb CSS tudás nélkül hivatkozhatunk egyes részletekre</a:t>
            </a: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Hogyan</a:t>
            </a:r>
            <a:r>
              <a:rPr lang="en-US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?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96175"/>
            <a:ext cx="9088404" cy="61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" y="2557464"/>
            <a:ext cx="7792537" cy="3962953"/>
          </a:xfrm>
          <a:prstGeom prst="rect">
            <a:avLst/>
          </a:prstGeom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048672" y="-228600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4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5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6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Adminisztráció </a:t>
            </a:r>
            <a:r>
              <a:rPr lang="en-US" dirty="0" smtClean="0">
                <a:latin typeface="Calibri" panose="020F0502020204030204" pitchFamily="34" charset="0"/>
              </a:rPr>
              <a:t>&gt; </a:t>
            </a:r>
            <a:r>
              <a:rPr lang="hu-HU" dirty="0" smtClean="0">
                <a:latin typeface="Calibri" panose="020F0502020204030204" pitchFamily="34" charset="0"/>
              </a:rPr>
              <a:t>Megjelenés </a:t>
            </a:r>
            <a:r>
              <a:rPr lang="en-US" dirty="0">
                <a:latin typeface="Calibri" panose="020F0502020204030204" pitchFamily="34" charset="0"/>
              </a:rPr>
              <a:t>&gt; </a:t>
            </a:r>
            <a:r>
              <a:rPr lang="hu-HU" dirty="0" smtClean="0">
                <a:latin typeface="Calibri" panose="020F0502020204030204" pitchFamily="34" charset="0"/>
              </a:rPr>
              <a:t> Stílusok </a:t>
            </a:r>
            <a:r>
              <a:rPr lang="en-US" dirty="0">
                <a:latin typeface="Calibri" panose="020F0502020204030204" pitchFamily="34" charset="0"/>
              </a:rPr>
              <a:t>&gt; </a:t>
            </a:r>
            <a:r>
              <a:rPr lang="hu-HU" dirty="0" smtClean="0">
                <a:latin typeface="Calibri" panose="020F0502020204030204" pitchFamily="34" charset="0"/>
              </a:rPr>
              <a:t> Megfelelő stílus kiválasztása</a:t>
            </a:r>
          </a:p>
          <a:p>
            <a:r>
              <a:rPr lang="hu-HU" dirty="0">
                <a:latin typeface="Calibri" panose="020F0502020204030204" pitchFamily="34" charset="0"/>
              </a:rPr>
              <a:t>Nagyon kell vigyázni a kontextusra, hogy csak ott változtassunk, ahol szeretnénk</a:t>
            </a:r>
            <a:endParaRPr lang="en-US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hu-H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2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hu-HU" dirty="0" smtClean="0">
              <a:solidFill>
                <a:schemeClr val="accent2"/>
              </a:solidFill>
            </a:endParaRPr>
          </a:p>
          <a:p>
            <a:pPr lvl="0"/>
            <a:r>
              <a:rPr lang="en-US" dirty="0" err="1" smtClean="0">
                <a:latin typeface="Calibri" panose="020F0502020204030204" pitchFamily="34" charset="0"/>
              </a:rPr>
              <a:t>Flexibilis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s</a:t>
            </a:r>
            <a:r>
              <a:rPr lang="hu-HU" dirty="0" smtClean="0">
                <a:latin typeface="Calibri" panose="020F0502020204030204" pitchFamily="34" charset="0"/>
              </a:rPr>
              <a:t>ok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probl</a:t>
            </a:r>
            <a:r>
              <a:rPr lang="hu-HU" dirty="0" err="1" smtClean="0">
                <a:latin typeface="Calibri" panose="020F0502020204030204" pitchFamily="34" charset="0"/>
              </a:rPr>
              <a:t>éma</a:t>
            </a:r>
            <a:r>
              <a:rPr lang="hu-HU" dirty="0" smtClean="0">
                <a:latin typeface="Calibri" panose="020F0502020204030204" pitchFamily="34" charset="0"/>
              </a:rPr>
              <a:t> megoldható vele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Nem befolyásolja direkten a rendszerverzió</a:t>
            </a:r>
          </a:p>
          <a:p>
            <a:r>
              <a:rPr lang="hu-HU" dirty="0">
                <a:latin typeface="Calibri" panose="020F0502020204030204" pitchFamily="34" charset="0"/>
              </a:rPr>
              <a:t>Az </a:t>
            </a:r>
            <a:r>
              <a:rPr lang="hu-HU" dirty="0" err="1">
                <a:latin typeface="Calibri" panose="020F0502020204030204" pitchFamily="34" charset="0"/>
              </a:rPr>
              <a:t>admin</a:t>
            </a:r>
            <a:r>
              <a:rPr lang="hu-HU" dirty="0">
                <a:latin typeface="Calibri" panose="020F0502020204030204" pitchFamily="34" charset="0"/>
              </a:rPr>
              <a:t> felületen keresztül kezelhető</a:t>
            </a:r>
          </a:p>
          <a:p>
            <a:pPr marL="0" lvl="0" indent="0">
              <a:buNone/>
            </a:pPr>
            <a:endParaRPr lang="hu-HU" dirty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CSS ismeretet igényel (de csak kezdő szintűt)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Sok esetben nehéz feladat a kontextust megfelelő módon meghatározni. </a:t>
            </a:r>
            <a:endParaRPr lang="hu-HU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Előnyök / Hátrányok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7858397" y="2368868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7853544" y="2953623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853544" y="4966813"/>
            <a:ext cx="548640" cy="5486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7845131" y="5653090"/>
            <a:ext cx="548640" cy="5486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7853544" y="3526631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3"/>
          <p:cNvSpPr txBox="1">
            <a:spLocks noChangeArrowheads="1"/>
          </p:cNvSpPr>
          <p:nvPr/>
        </p:nvSpPr>
        <p:spPr bwMode="auto">
          <a:xfrm>
            <a:off x="511843" y="1798638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18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</a:endParaRPr>
          </a:p>
          <a:p>
            <a:r>
              <a:rPr lang="hu-HU" dirty="0" smtClean="0">
                <a:solidFill>
                  <a:srgbClr val="0066FF"/>
                </a:solidFill>
                <a:latin typeface="Calibri" panose="020F0502020204030204" pitchFamily="34" charset="0"/>
              </a:rPr>
              <a:t>Rugalmas</a:t>
            </a:r>
            <a:br>
              <a:rPr lang="hu-HU" dirty="0" smtClean="0">
                <a:solidFill>
                  <a:srgbClr val="0066FF"/>
                </a:solidFill>
                <a:latin typeface="Calibri" panose="020F0502020204030204" pitchFamily="34" charset="0"/>
              </a:rPr>
            </a:br>
            <a:endParaRPr lang="hu-HU" dirty="0" smtClean="0">
              <a:solidFill>
                <a:srgbClr val="0066FF"/>
              </a:solidFill>
              <a:latin typeface="Calibri" panose="020F0502020204030204" pitchFamily="34" charset="0"/>
            </a:endParaRPr>
          </a:p>
          <a:p>
            <a:r>
              <a:rPr lang="hu-HU" dirty="0" smtClean="0">
                <a:solidFill>
                  <a:srgbClr val="0066FF"/>
                </a:solidFill>
                <a:latin typeface="Calibri" panose="020F0502020204030204" pitchFamily="34" charset="0"/>
              </a:rPr>
              <a:t>Könnyen kezelhető</a:t>
            </a:r>
            <a:br>
              <a:rPr lang="hu-HU" dirty="0" smtClean="0">
                <a:solidFill>
                  <a:srgbClr val="0066FF"/>
                </a:solidFill>
                <a:latin typeface="Calibri" panose="020F0502020204030204" pitchFamily="34" charset="0"/>
              </a:rPr>
            </a:br>
            <a:endParaRPr lang="hu-HU" dirty="0" smtClean="0">
              <a:solidFill>
                <a:srgbClr val="0066FF"/>
              </a:solidFill>
              <a:latin typeface="Calibri" panose="020F0502020204030204" pitchFamily="34" charset="0"/>
            </a:endParaRPr>
          </a:p>
          <a:p>
            <a:r>
              <a:rPr lang="hu-HU" dirty="0" smtClean="0">
                <a:solidFill>
                  <a:srgbClr val="0066FF"/>
                </a:solidFill>
                <a:latin typeface="Calibri" panose="020F0502020204030204" pitchFamily="34" charset="0"/>
              </a:rPr>
              <a:t>Megbízható</a:t>
            </a:r>
            <a:br>
              <a:rPr lang="hu-HU" dirty="0" smtClean="0">
                <a:solidFill>
                  <a:srgbClr val="0066FF"/>
                </a:solidFill>
                <a:latin typeface="Calibri" panose="020F0502020204030204" pitchFamily="34" charset="0"/>
              </a:rPr>
            </a:br>
            <a:endParaRPr lang="hu-HU" dirty="0" smtClean="0">
              <a:solidFill>
                <a:srgbClr val="0066FF"/>
              </a:solidFill>
              <a:latin typeface="Calibri" panose="020F0502020204030204" pitchFamily="34" charset="0"/>
            </a:endParaRPr>
          </a:p>
          <a:p>
            <a:r>
              <a:rPr lang="hu-HU" dirty="0" smtClean="0">
                <a:solidFill>
                  <a:srgbClr val="0066FF"/>
                </a:solidFill>
                <a:latin typeface="Calibri" panose="020F0502020204030204" pitchFamily="34" charset="0"/>
              </a:rPr>
              <a:t>Könnyen csatolható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7818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Mit tudjon egy jó LMS?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4" y="4254882"/>
            <a:ext cx="661988" cy="661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69" y="2237632"/>
            <a:ext cx="812699" cy="812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38" y="5310188"/>
            <a:ext cx="649780" cy="649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18" y="3249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94565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AU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3200" dirty="0" smtClean="0">
                <a:solidFill>
                  <a:srgbClr val="0066FF"/>
                </a:solidFill>
                <a:latin typeface="Arial" panose="020B0604020202020204" pitchFamily="34" charset="0"/>
              </a:rPr>
              <a:t>Felhasználói szerepek módosítása</a:t>
            </a:r>
            <a:endParaRPr lang="hu-HU" sz="32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97" y="892086"/>
            <a:ext cx="5325218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buNone/>
            </a:pPr>
            <a:endParaRPr lang="hu-HU" dirty="0" smtClean="0"/>
          </a:p>
          <a:p>
            <a:r>
              <a:rPr lang="hu-HU" dirty="0" smtClean="0">
                <a:latin typeface="Calibri" panose="020F0502020204030204" pitchFamily="34" charset="0"/>
              </a:rPr>
              <a:t>Tanuló </a:t>
            </a:r>
            <a:r>
              <a:rPr lang="hu-HU" dirty="0">
                <a:latin typeface="Calibri" panose="020F0502020204030204" pitchFamily="34" charset="0"/>
              </a:rPr>
              <a:t>archetípusból </a:t>
            </a:r>
            <a:r>
              <a:rPr lang="hu-HU" dirty="0" smtClean="0">
                <a:latin typeface="Calibri" panose="020F0502020204030204" pitchFamily="34" charset="0"/>
              </a:rPr>
              <a:t>készíthető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Mappaszinten hozzáadható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Nem jelenik meg a kurzusokon, de minden kurzusba betekinthet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Nincs módosítási joga, de láthatja a rejtett tartalmakat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Nem érheti el a diákok anyagait, feladatait, hozzászólásait</a:t>
            </a: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Megfigyelő (</a:t>
            </a:r>
            <a:r>
              <a:rPr lang="hu-HU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visitor</a:t>
            </a:r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) jog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lvl="0"/>
            <a:endParaRPr lang="hu-HU" dirty="0" smtClean="0"/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Külön jog a tanársegédek és a „haladó” tanárok részére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A „normál” tanári jognál letiltjuk a kurzusmásolással kapcsolatos elemeket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A tanársegéd jog nem tud felhasználókat hozzáadni a </a:t>
            </a:r>
            <a:r>
              <a:rPr lang="hu-HU" dirty="0" smtClean="0">
                <a:latin typeface="Calibri" panose="020F0502020204030204" pitchFamily="34" charset="0"/>
              </a:rPr>
              <a:t>kurzusokhoz</a:t>
            </a:r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“</a:t>
            </a:r>
            <a:r>
              <a:rPr lang="en-US" dirty="0" err="1" smtClean="0">
                <a:latin typeface="Calibri" panose="020F0502020204030204" pitchFamily="34" charset="0"/>
              </a:rPr>
              <a:t>Nem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szerkeszt</a:t>
            </a:r>
            <a:r>
              <a:rPr lang="hu-HU" dirty="0" smtClean="0">
                <a:latin typeface="Calibri" panose="020F0502020204030204" pitchFamily="34" charset="0"/>
              </a:rPr>
              <a:t>ő” tanárra nincs szükség</a:t>
            </a:r>
            <a:endParaRPr lang="hu-HU" dirty="0" smtClean="0">
              <a:latin typeface="Calibri" panose="020F050202020403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Tanári jogok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516355" y="1770815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82296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buNone/>
            </a:pPr>
            <a:r>
              <a:rPr lang="hu-HU" dirty="0" err="1" smtClean="0">
                <a:latin typeface="Calibri" panose="020F0502020204030204" pitchFamily="34" charset="0"/>
              </a:rPr>
              <a:t>Portáladminisztráció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&gt; </a:t>
            </a:r>
            <a:r>
              <a:rPr lang="hu-HU" dirty="0" smtClean="0">
                <a:latin typeface="Calibri" panose="020F0502020204030204" pitchFamily="34" charset="0"/>
              </a:rPr>
              <a:t>Felhasználók</a:t>
            </a:r>
            <a:r>
              <a:rPr lang="en-US" dirty="0" smtClean="0">
                <a:latin typeface="Calibri" panose="020F0502020204030204" pitchFamily="34" charset="0"/>
              </a:rPr>
              <a:t> &gt; </a:t>
            </a:r>
            <a:r>
              <a:rPr lang="hu-HU" dirty="0" smtClean="0">
                <a:latin typeface="Calibri" panose="020F0502020204030204" pitchFamily="34" charset="0"/>
              </a:rPr>
              <a:t>Engedélyek </a:t>
            </a:r>
            <a:r>
              <a:rPr lang="en-US" dirty="0" smtClean="0">
                <a:latin typeface="Calibri" panose="020F0502020204030204" pitchFamily="34" charset="0"/>
              </a:rPr>
              <a:t>&gt;</a:t>
            </a:r>
            <a:r>
              <a:rPr lang="hu-HU" dirty="0" smtClean="0">
                <a:latin typeface="Calibri" panose="020F0502020204030204" pitchFamily="34" charset="0"/>
              </a:rPr>
              <a:t> Szerepek meghatározása </a:t>
            </a:r>
            <a:r>
              <a:rPr lang="en-US" dirty="0" smtClean="0">
                <a:latin typeface="Calibri" panose="020F0502020204030204" pitchFamily="34" charset="0"/>
              </a:rPr>
              <a:t>&gt;</a:t>
            </a:r>
            <a:r>
              <a:rPr lang="hu-HU" dirty="0" smtClean="0">
                <a:latin typeface="Calibri" panose="020F0502020204030204" pitchFamily="34" charset="0"/>
              </a:rPr>
              <a:t> Új szerep hozzáadása</a:t>
            </a:r>
          </a:p>
          <a:p>
            <a:pPr marL="0" lvl="0" indent="0">
              <a:buNone/>
            </a:pPr>
            <a:endParaRPr lang="hu-HU" dirty="0" smtClean="0"/>
          </a:p>
          <a:p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Hogyan</a:t>
            </a:r>
            <a:r>
              <a:rPr lang="en-US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?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5" y="3429000"/>
            <a:ext cx="2524477" cy="234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60" y="3000517"/>
            <a:ext cx="5463350" cy="345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048672" y="-228600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305800" cy="5545344"/>
          </a:xfrm>
          <a:prstGeom prst="rect">
            <a:avLst/>
          </a:prstGeom>
        </p:spPr>
      </p:pic>
      <p:sp>
        <p:nvSpPr>
          <p:cNvPr id="8" name="Content Placeholder 2"/>
          <p:cNvSpPr>
            <a:spLocks/>
          </p:cNvSpPr>
          <p:nvPr/>
        </p:nvSpPr>
        <p:spPr bwMode="auto">
          <a:xfrm>
            <a:off x="152400" y="5240647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Sok alap tanulói jog tiltása az aktivitások elérésével kapcsolatosan</a:t>
            </a:r>
          </a:p>
          <a:p>
            <a:pPr lvl="0"/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94565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AU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3200" dirty="0" smtClean="0">
                <a:solidFill>
                  <a:srgbClr val="0066FF"/>
                </a:solidFill>
                <a:latin typeface="Arial" panose="020B0604020202020204" pitchFamily="34" charset="0"/>
              </a:rPr>
              <a:t>Testreszabás natív eszközökkel</a:t>
            </a:r>
            <a:endParaRPr lang="hu-HU" sz="32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pic>
        <p:nvPicPr>
          <p:cNvPr id="194568" name="Picture 8" descr="simple too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2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3027488" y="1600200"/>
            <a:ext cx="5674302" cy="465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Sokszor szükséges fájlok hozzáadása „kurzuson kívül”</a:t>
            </a:r>
            <a:br>
              <a:rPr lang="hu-HU" dirty="0" smtClean="0">
                <a:latin typeface="Calibri" panose="020F0502020204030204" pitchFamily="34" charset="0"/>
              </a:rPr>
            </a:br>
            <a:endParaRPr lang="hu-HU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A „Főmenü” önmagában nem alkalmas erre a feladatra</a:t>
            </a:r>
            <a:br>
              <a:rPr lang="hu-HU" dirty="0" smtClean="0">
                <a:latin typeface="Calibri" panose="020F0502020204030204" pitchFamily="34" charset="0"/>
              </a:rPr>
            </a:br>
            <a:endParaRPr lang="hu-HU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Főmenü elrejtve </a:t>
            </a:r>
            <a:r>
              <a:rPr lang="en-US" dirty="0" smtClean="0">
                <a:latin typeface="Calibri" panose="020F0502020204030204" pitchFamily="34" charset="0"/>
              </a:rPr>
              <a:t>&gt; </a:t>
            </a:r>
            <a:r>
              <a:rPr lang="en-US" dirty="0" err="1" smtClean="0">
                <a:latin typeface="Calibri" panose="020F0502020204030204" pitchFamily="34" charset="0"/>
              </a:rPr>
              <a:t>Mapp</a:t>
            </a:r>
            <a:r>
              <a:rPr lang="hu-HU" dirty="0" err="1" smtClean="0">
                <a:latin typeface="Calibri" panose="020F0502020204030204" pitchFamily="34" charset="0"/>
              </a:rPr>
              <a:t>ák</a:t>
            </a:r>
            <a:r>
              <a:rPr lang="hu-HU" dirty="0" smtClean="0">
                <a:latin typeface="Calibri" panose="020F0502020204030204" pitchFamily="34" charset="0"/>
              </a:rPr>
              <a:t> létrehozva</a:t>
            </a:r>
            <a:r>
              <a:rPr lang="en-US" dirty="0" smtClean="0">
                <a:latin typeface="Calibri" panose="020F0502020204030204" pitchFamily="34" charset="0"/>
              </a:rPr>
              <a:t> &gt; </a:t>
            </a:r>
            <a:r>
              <a:rPr lang="hu-HU" dirty="0" smtClean="0">
                <a:latin typeface="Calibri" panose="020F0502020204030204" pitchFamily="34" charset="0"/>
              </a:rPr>
              <a:t>Egyéni jogosultságok a mappákhoz </a:t>
            </a: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Külső fájlok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4564"/>
            <a:ext cx="2290297" cy="58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81534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dirty="0" smtClean="0">
                <a:latin typeface="Calibri" panose="020F0502020204030204" pitchFamily="34" charset="0"/>
              </a:rPr>
              <a:t>A feltöltéshez csak a hozzárendelt személyeknek van joga</a:t>
            </a:r>
            <a:r>
              <a:rPr lang="hu-HU" dirty="0" smtClean="0">
                <a:latin typeface="Calibri" panose="020F0502020204030204" pitchFamily="34" charset="0"/>
              </a:rPr>
              <a:t>,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ők </a:t>
            </a:r>
            <a:r>
              <a:rPr lang="hu-HU" dirty="0" smtClean="0">
                <a:latin typeface="Calibri" panose="020F0502020204030204" pitchFamily="34" charset="0"/>
              </a:rPr>
              <a:t>link alapján érik el az adott mappát. </a:t>
            </a:r>
          </a:p>
          <a:p>
            <a:r>
              <a:rPr lang="hu-HU" dirty="0" smtClean="0">
                <a:latin typeface="Calibri" panose="020F0502020204030204" pitchFamily="34" charset="0"/>
              </a:rPr>
              <a:t>A </a:t>
            </a:r>
            <a:r>
              <a:rPr lang="hu-HU" dirty="0">
                <a:latin typeface="Calibri" panose="020F0502020204030204" pitchFamily="34" charset="0"/>
              </a:rPr>
              <a:t>fájlok </a:t>
            </a:r>
            <a:r>
              <a:rPr lang="hu-HU" dirty="0" smtClean="0">
                <a:latin typeface="Calibri" panose="020F0502020204030204" pitchFamily="34" charset="0"/>
              </a:rPr>
              <a:t>belinkelhetőek akármilyen kontextusba</a:t>
            </a: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Külső fájlok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85" y="3783613"/>
            <a:ext cx="5401429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hu-HU" dirty="0" smtClean="0">
              <a:latin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</a:rPr>
              <a:t>Lehetséges </a:t>
            </a:r>
            <a:r>
              <a:rPr lang="hu-HU" dirty="0">
                <a:latin typeface="Calibri" panose="020F0502020204030204" pitchFamily="34" charset="0"/>
              </a:rPr>
              <a:t>további jogosultságok megkövetelése, </a:t>
            </a:r>
            <a:r>
              <a:rPr lang="hu-HU" dirty="0" smtClean="0">
                <a:latin typeface="Calibri" panose="020F0502020204030204" pitchFamily="34" charset="0"/>
              </a:rPr>
              <a:t>például </a:t>
            </a:r>
            <a:r>
              <a:rPr lang="hu-HU" dirty="0">
                <a:latin typeface="Calibri" panose="020F0502020204030204" pitchFamily="34" charset="0"/>
              </a:rPr>
              <a:t>hogy csak belépett felhasználók érhessék el a tartalmakat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HTML menük segítségével személyre szabható blokkok hozhatóak létre, oda belinkelve a tartalmakat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A kategóriák „összegzés” (</a:t>
            </a:r>
            <a:r>
              <a:rPr lang="hu-HU" dirty="0" err="1" smtClean="0">
                <a:latin typeface="Calibri" panose="020F0502020204030204" pitchFamily="34" charset="0"/>
              </a:rPr>
              <a:t>summary</a:t>
            </a:r>
            <a:r>
              <a:rPr lang="hu-HU" dirty="0" smtClean="0">
                <a:latin typeface="Calibri" panose="020F0502020204030204" pitchFamily="34" charset="0"/>
              </a:rPr>
              <a:t>) része sokkal rugalmasabban használható az összes diák számára szükséges anyag közzétételéhez</a:t>
            </a:r>
          </a:p>
          <a:p>
            <a:pPr lvl="0"/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Külső fájlok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124085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0" y="788328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HTML-blokk      Összegzés 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24197"/>
            <a:ext cx="2233853" cy="3953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598" y="2024197"/>
            <a:ext cx="4301188" cy="36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3"/>
          <p:cNvSpPr txBox="1">
            <a:spLocks noChangeArrowheads="1"/>
          </p:cNvSpPr>
          <p:nvPr/>
        </p:nvSpPr>
        <p:spPr bwMode="auto">
          <a:xfrm>
            <a:off x="511843" y="1798638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18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u-HU" b="1" dirty="0" smtClean="0">
                <a:latin typeface="Calibri" panose="020F0502020204030204" pitchFamily="34" charset="0"/>
              </a:rPr>
              <a:t>Szerverek</a:t>
            </a:r>
          </a:p>
          <a:p>
            <a:pPr marL="0" indent="0">
              <a:buNone/>
            </a:pPr>
            <a:endParaRPr lang="en-US" b="1" dirty="0" smtClean="0">
              <a:latin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</a:rPr>
              <a:t>W</a:t>
            </a:r>
            <a:r>
              <a:rPr lang="en-US" dirty="0" err="1" smtClean="0">
                <a:latin typeface="Calibri" panose="020F0502020204030204" pitchFamily="34" charset="0"/>
              </a:rPr>
              <a:t>eb</a:t>
            </a:r>
            <a:r>
              <a:rPr lang="en-US" dirty="0" smtClean="0">
                <a:latin typeface="Calibri" panose="020F0502020204030204" pitchFamily="34" charset="0"/>
              </a:rPr>
              <a:t> node-ok </a:t>
            </a:r>
            <a:r>
              <a:rPr lang="en-US" dirty="0">
                <a:latin typeface="Calibri" panose="020F0502020204030204" pitchFamily="34" charset="0"/>
              </a:rPr>
              <a:t> (</a:t>
            </a:r>
            <a:r>
              <a:rPr lang="en-US" dirty="0" smtClean="0">
                <a:latin typeface="Calibri" panose="020F0502020204030204" pitchFamily="34" charset="0"/>
              </a:rPr>
              <a:t>3x)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2 </a:t>
            </a:r>
            <a:r>
              <a:rPr lang="hu-HU" dirty="0" err="1" smtClean="0">
                <a:latin typeface="Calibri" panose="020F0502020204030204" pitchFamily="34" charset="0"/>
              </a:rPr>
              <a:t>Cpu</a:t>
            </a:r>
            <a:r>
              <a:rPr lang="en-US" dirty="0" smtClean="0">
                <a:latin typeface="Calibri" panose="020F0502020204030204" pitchFamily="34" charset="0"/>
              </a:rPr>
              <a:t>, 2 G</a:t>
            </a:r>
            <a:r>
              <a:rPr lang="hu-HU" dirty="0">
                <a:latin typeface="Calibri" panose="020F0502020204030204" pitchFamily="34" charset="0"/>
              </a:rPr>
              <a:t>B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RAM 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</a:rPr>
              <a:t>Közös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moodledata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k</a:t>
            </a:r>
            <a:r>
              <a:rPr lang="hu-HU" dirty="0" smtClean="0">
                <a:latin typeface="Calibri" panose="020F0502020204030204" pitchFamily="34" charset="0"/>
              </a:rPr>
              <a:t>ö</a:t>
            </a:r>
            <a:r>
              <a:rPr lang="en-US" dirty="0" err="1" smtClean="0">
                <a:latin typeface="Calibri" panose="020F0502020204030204" pitchFamily="34" charset="0"/>
              </a:rPr>
              <a:t>tet</a:t>
            </a:r>
            <a:r>
              <a:rPr lang="en-US" dirty="0">
                <a:latin typeface="Calibri" panose="020F0502020204030204" pitchFamily="34" charset="0"/>
              </a:rPr>
              <a:t>: 150 GB (1x) </a:t>
            </a:r>
          </a:p>
          <a:p>
            <a:r>
              <a:rPr lang="hu-HU" dirty="0" smtClean="0">
                <a:latin typeface="Calibri" panose="020F0502020204030204" pitchFamily="34" charset="0"/>
              </a:rPr>
              <a:t>A</a:t>
            </a:r>
            <a:r>
              <a:rPr lang="en-US" dirty="0" err="1" smtClean="0">
                <a:latin typeface="Calibri" panose="020F0502020204030204" pitchFamily="34" charset="0"/>
              </a:rPr>
              <a:t>datb</a:t>
            </a:r>
            <a:r>
              <a:rPr lang="hu-HU" dirty="0" err="1" smtClean="0">
                <a:latin typeface="Calibri" panose="020F0502020204030204" pitchFamily="34" charset="0"/>
              </a:rPr>
              <a:t>áz</a:t>
            </a:r>
            <a:r>
              <a:rPr lang="en-US" dirty="0" smtClean="0">
                <a:latin typeface="Calibri" panose="020F0502020204030204" pitchFamily="34" charset="0"/>
              </a:rPr>
              <a:t>is </a:t>
            </a:r>
            <a:r>
              <a:rPr lang="en-US" dirty="0" err="1">
                <a:latin typeface="Calibri" panose="020F0502020204030204" pitchFamily="34" charset="0"/>
              </a:rPr>
              <a:t>szerver</a:t>
            </a:r>
            <a:r>
              <a:rPr lang="en-US" dirty="0">
                <a:latin typeface="Calibri" panose="020F0502020204030204" pitchFamily="34" charset="0"/>
              </a:rPr>
              <a:t> cluster 2 node </a:t>
            </a:r>
            <a:r>
              <a:rPr lang="en-US" dirty="0" err="1" smtClean="0">
                <a:latin typeface="Calibri" panose="020F0502020204030204" pitchFamily="34" charset="0"/>
              </a:rPr>
              <a:t>terhel</a:t>
            </a:r>
            <a:r>
              <a:rPr lang="hu-HU" dirty="0" smtClean="0">
                <a:latin typeface="Calibri" panose="020F0502020204030204" pitchFamily="34" charset="0"/>
              </a:rPr>
              <a:t>é</a:t>
            </a:r>
            <a:r>
              <a:rPr lang="en-US" dirty="0" err="1" smtClean="0">
                <a:latin typeface="Calibri" panose="020F0502020204030204" pitchFamily="34" charset="0"/>
              </a:rPr>
              <a:t>seloszt</a:t>
            </a:r>
            <a:r>
              <a:rPr lang="hu-HU" dirty="0" smtClean="0">
                <a:latin typeface="Calibri" panose="020F0502020204030204" pitchFamily="34" charset="0"/>
              </a:rPr>
              <a:t>ás (100GB)</a:t>
            </a:r>
            <a:r>
              <a:rPr lang="en-US" dirty="0" smtClean="0">
                <a:latin typeface="Calibri" panose="020F0502020204030204" pitchFamily="34" charset="0"/>
              </a:rPr>
              <a:t> master-</a:t>
            </a:r>
            <a:r>
              <a:rPr lang="en-US" dirty="0">
                <a:latin typeface="Calibri" panose="020F0502020204030204" pitchFamily="34" charset="0"/>
              </a:rPr>
              <a:t>&gt;</a:t>
            </a:r>
            <a:r>
              <a:rPr lang="en-US" dirty="0" smtClean="0">
                <a:latin typeface="Calibri" panose="020F0502020204030204" pitchFamily="34" charset="0"/>
              </a:rPr>
              <a:t>slave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7818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Ceulearning</a:t>
            </a:r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– </a:t>
            </a:r>
            <a:r>
              <a:rPr lang="hu-HU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Moodle</a:t>
            </a:r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2.6.3+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92401"/>
            <a:ext cx="609524" cy="81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94565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AU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12813" y="5257801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3200" dirty="0" smtClean="0">
                <a:solidFill>
                  <a:srgbClr val="0066FF"/>
                </a:solidFill>
                <a:latin typeface="Arial" panose="020B0604020202020204" pitchFamily="34" charset="0"/>
              </a:rPr>
              <a:t>Apró kódváltoztatások</a:t>
            </a:r>
            <a:endParaRPr lang="hu-HU" sz="32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2933701" y="16002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2743200" y="2786064"/>
            <a:ext cx="6257926" cy="33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Dupli</a:t>
            </a:r>
            <a:r>
              <a:rPr lang="hu-HU" dirty="0" err="1" smtClean="0">
                <a:latin typeface="Calibri" panose="020F0502020204030204" pitchFamily="34" charset="0"/>
              </a:rPr>
              <a:t>kát</a:t>
            </a:r>
            <a:r>
              <a:rPr lang="en-US" dirty="0" err="1" smtClean="0">
                <a:latin typeface="Calibri" panose="020F0502020204030204" pitchFamily="34" charset="0"/>
              </a:rPr>
              <a:t>umok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elker</a:t>
            </a:r>
            <a:r>
              <a:rPr lang="hu-HU" dirty="0" smtClean="0">
                <a:latin typeface="Calibri" panose="020F0502020204030204" pitchFamily="34" charset="0"/>
              </a:rPr>
              <a:t>ü</a:t>
            </a:r>
            <a:r>
              <a:rPr lang="en-US" dirty="0" smtClean="0">
                <a:latin typeface="Calibri" panose="020F0502020204030204" pitchFamily="34" charset="0"/>
              </a:rPr>
              <a:t>l</a:t>
            </a:r>
            <a:r>
              <a:rPr lang="hu-HU" dirty="0" smtClean="0">
                <a:latin typeface="Calibri" panose="020F0502020204030204" pitchFamily="34" charset="0"/>
              </a:rPr>
              <a:t>é</a:t>
            </a:r>
            <a:r>
              <a:rPr lang="en-US" dirty="0" smtClean="0">
                <a:latin typeface="Calibri" panose="020F0502020204030204" pitchFamily="34" charset="0"/>
              </a:rPr>
              <a:t>s</a:t>
            </a:r>
            <a:r>
              <a:rPr lang="hu-HU" dirty="0" err="1" smtClean="0">
                <a:latin typeface="Calibri" panose="020F0502020204030204" pitchFamily="34" charset="0"/>
              </a:rPr>
              <a:t>ére</a:t>
            </a:r>
            <a:r>
              <a:rPr lang="hu-HU" dirty="0" smtClean="0">
                <a:latin typeface="Calibri" panose="020F0502020204030204" pitchFamily="34" charset="0"/>
              </a:rPr>
              <a:t>: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moodle</a:t>
            </a:r>
            <a:r>
              <a:rPr lang="en-US" dirty="0" smtClean="0">
                <a:latin typeface="Calibri" panose="020F0502020204030204" pitchFamily="34" charset="0"/>
              </a:rPr>
              <a:t>/</a:t>
            </a:r>
            <a:r>
              <a:rPr lang="en-US" dirty="0" err="1" smtClean="0">
                <a:latin typeface="Calibri" panose="020F0502020204030204" pitchFamily="34" charset="0"/>
              </a:rPr>
              <a:t>config.php</a:t>
            </a:r>
            <a:r>
              <a:rPr lang="en-US" dirty="0" smtClean="0">
                <a:latin typeface="Calibri" panose="020F0502020204030204" pitchFamily="34" charset="0"/>
              </a:rPr>
              <a:t> &gt; </a:t>
            </a:r>
            <a:r>
              <a:rPr lang="en-US" dirty="0">
                <a:latin typeface="Calibri" panose="020F0502020204030204" pitchFamily="34" charset="0"/>
              </a:rPr>
              <a:t>$CFG-&gt;</a:t>
            </a:r>
            <a:r>
              <a:rPr lang="en-US" dirty="0" err="1">
                <a:latin typeface="Calibri" panose="020F0502020204030204" pitchFamily="34" charset="0"/>
              </a:rPr>
              <a:t>defaultblocks_override</a:t>
            </a:r>
            <a:r>
              <a:rPr lang="en-US" dirty="0">
                <a:latin typeface="Calibri" panose="020F0502020204030204" pitchFamily="34" charset="0"/>
              </a:rPr>
              <a:t> = </a:t>
            </a:r>
            <a:r>
              <a:rPr lang="en-US" dirty="0" smtClean="0">
                <a:latin typeface="Calibri" panose="020F0502020204030204" pitchFamily="34" charset="0"/>
              </a:rPr>
              <a:t>':';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AU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Blokkok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490" cy="68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581025" y="1846659"/>
            <a:ext cx="784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err="1" smtClean="0">
                <a:latin typeface="Calibri" panose="020F0502020204030204" pitchFamily="34" charset="0"/>
              </a:rPr>
              <a:t>enrol</a:t>
            </a:r>
            <a:r>
              <a:rPr lang="en-US" dirty="0" smtClean="0">
                <a:latin typeface="Calibri" panose="020F0502020204030204" pitchFamily="34" charset="0"/>
              </a:rPr>
              <a:t>/self/</a:t>
            </a:r>
            <a:r>
              <a:rPr lang="en-US" dirty="0" err="1" smtClean="0">
                <a:latin typeface="Calibri" panose="020F0502020204030204" pitchFamily="34" charset="0"/>
              </a:rPr>
              <a:t>edit_form.php</a:t>
            </a: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</a:rPr>
              <a:t>$</a:t>
            </a:r>
            <a:r>
              <a:rPr lang="en-US" sz="1800" dirty="0" err="1" smtClean="0">
                <a:latin typeface="Calibri" panose="020F0502020204030204" pitchFamily="34" charset="0"/>
              </a:rPr>
              <a:t>mform</a:t>
            </a:r>
            <a:r>
              <a:rPr lang="en-US" sz="1800" dirty="0" smtClean="0">
                <a:latin typeface="Calibri" panose="020F0502020204030204" pitchFamily="34" charset="0"/>
              </a:rPr>
              <a:t>-</a:t>
            </a:r>
            <a:r>
              <a:rPr lang="en-US" sz="1800" dirty="0">
                <a:latin typeface="Calibri" panose="020F0502020204030204" pitchFamily="34" charset="0"/>
              </a:rPr>
              <a:t>&gt;</a:t>
            </a:r>
            <a:r>
              <a:rPr lang="en-US" sz="1800" dirty="0" err="1">
                <a:latin typeface="Calibri" panose="020F0502020204030204" pitchFamily="34" charset="0"/>
              </a:rPr>
              <a:t>addElement</a:t>
            </a:r>
            <a:r>
              <a:rPr lang="en-US" sz="1800" dirty="0">
                <a:latin typeface="Calibri" panose="020F0502020204030204" pitchFamily="34" charset="0"/>
              </a:rPr>
              <a:t>('header', '</a:t>
            </a:r>
            <a:r>
              <a:rPr lang="en-US" sz="1800" dirty="0" err="1">
                <a:latin typeface="Calibri" panose="020F0502020204030204" pitchFamily="34" charset="0"/>
              </a:rPr>
              <a:t>acsgoptions</a:t>
            </a:r>
            <a:r>
              <a:rPr lang="en-US" sz="1800" dirty="0">
                <a:latin typeface="Calibri" panose="020F0502020204030204" pitchFamily="34" charset="0"/>
              </a:rPr>
              <a:t>', </a:t>
            </a:r>
            <a:r>
              <a:rPr lang="en-US" sz="1800" dirty="0" err="1">
                <a:latin typeface="Calibri" panose="020F0502020204030204" pitchFamily="34" charset="0"/>
              </a:rPr>
              <a:t>get_string</a:t>
            </a:r>
            <a:r>
              <a:rPr lang="en-US" sz="1800" dirty="0">
                <a:latin typeface="Calibri" panose="020F0502020204030204" pitchFamily="34" charset="0"/>
              </a:rPr>
              <a:t>('</a:t>
            </a:r>
            <a:r>
              <a:rPr lang="en-US" sz="1800" dirty="0" err="1">
                <a:latin typeface="Calibri" panose="020F0502020204030204" pitchFamily="34" charset="0"/>
              </a:rPr>
              <a:t>acsgoptions</a:t>
            </a:r>
            <a:r>
              <a:rPr lang="en-US" sz="1800" dirty="0">
                <a:latin typeface="Calibri" panose="020F0502020204030204" pitchFamily="34" charset="0"/>
              </a:rPr>
              <a:t>', '</a:t>
            </a:r>
            <a:r>
              <a:rPr lang="en-US" sz="1800" dirty="0" err="1">
                <a:latin typeface="Calibri" panose="020F0502020204030204" pitchFamily="34" charset="0"/>
              </a:rPr>
              <a:t>enrol_self</a:t>
            </a:r>
            <a:r>
              <a:rPr lang="en-US" sz="1800" dirty="0">
                <a:latin typeface="Calibri" panose="020F0502020204030204" pitchFamily="34" charset="0"/>
              </a:rPr>
              <a:t>'));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$</a:t>
            </a:r>
            <a:r>
              <a:rPr lang="en-US" sz="1800" dirty="0" err="1">
                <a:latin typeface="Calibri" panose="020F0502020204030204" pitchFamily="34" charset="0"/>
              </a:rPr>
              <a:t>mform</a:t>
            </a:r>
            <a:r>
              <a:rPr lang="en-US" sz="1800" dirty="0">
                <a:latin typeface="Calibri" panose="020F0502020204030204" pitchFamily="34" charset="0"/>
              </a:rPr>
              <a:t>-&gt;</a:t>
            </a:r>
            <a:r>
              <a:rPr lang="en-US" sz="1800" dirty="0" err="1">
                <a:latin typeface="Calibri" panose="020F0502020204030204" pitchFamily="34" charset="0"/>
              </a:rPr>
              <a:t>setExpanded</a:t>
            </a:r>
            <a:r>
              <a:rPr lang="en-US" sz="1800" dirty="0">
                <a:latin typeface="Calibri" panose="020F0502020204030204" pitchFamily="34" charset="0"/>
              </a:rPr>
              <a:t>('</a:t>
            </a:r>
            <a:r>
              <a:rPr lang="en-US" sz="1800" dirty="0" err="1">
                <a:latin typeface="Calibri" panose="020F0502020204030204" pitchFamily="34" charset="0"/>
              </a:rPr>
              <a:t>acsgoptions</a:t>
            </a:r>
            <a:r>
              <a:rPr lang="en-US" sz="1800" dirty="0">
                <a:latin typeface="Calibri" panose="020F0502020204030204" pitchFamily="34" charset="0"/>
              </a:rPr>
              <a:t>', false);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dirty="0" err="1" smtClean="0">
                <a:latin typeface="Calibri" panose="020F0502020204030204" pitchFamily="34" charset="0"/>
              </a:rPr>
              <a:t>enrol</a:t>
            </a:r>
            <a:r>
              <a:rPr lang="en-US" dirty="0" smtClean="0">
                <a:latin typeface="Calibri" panose="020F0502020204030204" pitchFamily="34" charset="0"/>
              </a:rPr>
              <a:t>/self/</a:t>
            </a:r>
            <a:r>
              <a:rPr lang="en-US" dirty="0" err="1" smtClean="0">
                <a:latin typeface="Calibri" panose="020F0502020204030204" pitchFamily="34" charset="0"/>
              </a:rPr>
              <a:t>lang</a:t>
            </a:r>
            <a:r>
              <a:rPr lang="en-US" dirty="0" smtClean="0">
                <a:latin typeface="Calibri" panose="020F0502020204030204" pitchFamily="34" charset="0"/>
              </a:rPr>
              <a:t>/en/</a:t>
            </a:r>
            <a:r>
              <a:rPr lang="en-US" dirty="0" err="1" smtClean="0">
                <a:latin typeface="Calibri" panose="020F0502020204030204" pitchFamily="34" charset="0"/>
              </a:rPr>
              <a:t>enrol_self.php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$string['</a:t>
            </a:r>
            <a:r>
              <a:rPr lang="en-US" sz="1800" dirty="0" err="1">
                <a:latin typeface="Calibri" panose="020F0502020204030204" pitchFamily="34" charset="0"/>
              </a:rPr>
              <a:t>acsgoptions</a:t>
            </a:r>
            <a:r>
              <a:rPr lang="en-US" sz="1800" dirty="0">
                <a:latin typeface="Calibri" panose="020F0502020204030204" pitchFamily="34" charset="0"/>
              </a:rPr>
              <a:t>'] = 'Advanced options';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877093" y="1828800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Saját beiratkozá</a:t>
            </a:r>
            <a:r>
              <a:rPr lang="hu-HU" b="1" dirty="0">
                <a:solidFill>
                  <a:schemeClr val="folHlink"/>
                </a:solidFill>
                <a:latin typeface="Arial" panose="020B0604020202020204" pitchFamily="34" charset="0"/>
              </a:rPr>
              <a:t>s</a:t>
            </a:r>
            <a:endParaRPr lang="hu-HU" b="1" dirty="0" smtClean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48" y="4643093"/>
            <a:ext cx="4848902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hu-HU" b="1" dirty="0" smtClean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30" y="282756"/>
            <a:ext cx="7990185" cy="65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5583" y="1738369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buNone/>
            </a:pPr>
            <a:endParaRPr lang="hu-HU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endParaRPr lang="hu-HU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endParaRPr lang="hu-HU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Osztályozó felület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7" y="1994835"/>
            <a:ext cx="866896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819" y="1923938"/>
            <a:ext cx="857370" cy="16099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14755"/>
              </p:ext>
            </p:extLst>
          </p:nvPr>
        </p:nvGraphicFramePr>
        <p:xfrm>
          <a:off x="947817" y="4458870"/>
          <a:ext cx="7313613" cy="1097280"/>
        </p:xfrm>
        <a:graphic>
          <a:graphicData uri="http://schemas.openxmlformats.org/drawingml/2006/table">
            <a:tbl>
              <a:tblPr/>
              <a:tblGrid>
                <a:gridCol w="7313613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$link = new 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action_link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($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url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, $icon . 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get_string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('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gradethisuser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', 'assign'));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$link-&gt;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add_class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('</a:t>
                      </a:r>
                      <a:r>
                        <a:rPr lang="en-US" dirty="0" err="1">
                          <a:latin typeface="Calibri" panose="020F0502020204030204" pitchFamily="34" charset="0"/>
                        </a:rPr>
                        <a:t>btn</a:t>
                      </a:r>
                      <a:r>
                        <a:rPr lang="en-US" dirty="0">
                          <a:latin typeface="Calibri" panose="020F0502020204030204" pitchFamily="34" charset="0"/>
                        </a:rPr>
                        <a:t>');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$link = $this-&gt;output-&gt;render($link);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94250" y="3738263"/>
            <a:ext cx="3866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mod/assign/</a:t>
            </a:r>
            <a:r>
              <a:rPr lang="en-US" dirty="0" err="1">
                <a:latin typeface="Calibri" panose="020F0502020204030204" pitchFamily="34" charset="0"/>
              </a:rPr>
              <a:t>gradingtable.php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16002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4789" y="2610346"/>
            <a:ext cx="1373703" cy="2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hu-HU" dirty="0" smtClean="0">
              <a:solidFill>
                <a:schemeClr val="accent2"/>
              </a:solidFill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</a:t>
            </a:r>
            <a:r>
              <a:rPr lang="en-US" dirty="0" err="1" smtClean="0">
                <a:latin typeface="Calibri" panose="020F0502020204030204" pitchFamily="34" charset="0"/>
              </a:rPr>
              <a:t>agyon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bosszant</a:t>
            </a:r>
            <a:r>
              <a:rPr lang="hu-HU" dirty="0" smtClean="0">
                <a:latin typeface="Calibri" panose="020F0502020204030204" pitchFamily="34" charset="0"/>
              </a:rPr>
              <a:t>ó problémák is viszonylag</a:t>
            </a:r>
            <a:br>
              <a:rPr lang="hu-HU" dirty="0" smtClean="0">
                <a:latin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könnyen megváltoztathatóak</a:t>
            </a:r>
          </a:p>
          <a:p>
            <a:r>
              <a:rPr lang="hu-HU" dirty="0" smtClean="0">
                <a:latin typeface="Calibri" panose="020F0502020204030204" pitchFamily="34" charset="0"/>
              </a:rPr>
              <a:t>Sokszor ez az egyetlen megoldás</a:t>
            </a:r>
          </a:p>
          <a:p>
            <a:endParaRPr lang="hu-HU" dirty="0">
              <a:latin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</a:rPr>
              <a:t>Verzióváltáskor újra kell kezelni ezeket a fájlokat</a:t>
            </a:r>
            <a:endParaRPr lang="hu-HU" dirty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HTML / Php ismeretet igényel (de csak kezdő szintűt)</a:t>
            </a: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Nagyon alaposnak kell lenni, komoly problémák </a:t>
            </a:r>
            <a:br>
              <a:rPr lang="hu-HU" dirty="0" smtClean="0">
                <a:latin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léphetnek fel</a:t>
            </a: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Előnyök / Hátrányok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8062393" y="2441327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8068787" y="3268981"/>
            <a:ext cx="548640" cy="54864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8062393" y="5139183"/>
            <a:ext cx="548640" cy="5486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>
            <a:off x="8078086" y="5834132"/>
            <a:ext cx="548640" cy="5486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8062393" y="4638303"/>
            <a:ext cx="548640" cy="54864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4" grpId="0" animBg="1"/>
      <p:bldP spid="13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64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94565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AU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914400" y="5257800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3200" dirty="0" smtClean="0">
                <a:solidFill>
                  <a:srgbClr val="0066FF"/>
                </a:solidFill>
                <a:latin typeface="Arial" panose="020B0604020202020204" pitchFamily="34" charset="0"/>
              </a:rPr>
              <a:t>Külső modulok</a:t>
            </a:r>
            <a:endParaRPr lang="hu-HU" sz="32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5" y="638175"/>
            <a:ext cx="5961162" cy="45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-914400" y="2363002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403748" y="2026255"/>
            <a:ext cx="8283051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dirty="0" smtClean="0">
                <a:latin typeface="Calibri" panose="020F0502020204030204" pitchFamily="34" charset="0"/>
              </a:rPr>
              <a:t>Sok külső felhasználóra van szükség egyes órákhoz</a:t>
            </a:r>
          </a:p>
          <a:p>
            <a:r>
              <a:rPr lang="hu-HU" dirty="0" smtClean="0">
                <a:latin typeface="Calibri" panose="020F0502020204030204" pitchFamily="34" charset="0"/>
              </a:rPr>
              <a:t>Ezeket a felhasználókat le kell tiltani egyéb kurzusok felvételéről</a:t>
            </a:r>
          </a:p>
          <a:p>
            <a:r>
              <a:rPr lang="hu-HU" dirty="0" smtClean="0">
                <a:latin typeface="Calibri" panose="020F0502020204030204" pitchFamily="34" charset="0"/>
              </a:rPr>
              <a:t>Erre alapesetben nincs mód a </a:t>
            </a:r>
            <a:r>
              <a:rPr lang="hu-HU" dirty="0" err="1" smtClean="0">
                <a:latin typeface="Calibri" panose="020F0502020204030204" pitchFamily="34" charset="0"/>
              </a:rPr>
              <a:t>Moodle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hu-HU" dirty="0" smtClean="0">
                <a:latin typeface="Calibri" panose="020F0502020204030204" pitchFamily="34" charset="0"/>
              </a:rPr>
              <a:t>b</a:t>
            </a:r>
            <a:r>
              <a:rPr lang="en-US" dirty="0">
                <a:latin typeface="Calibri" panose="020F0502020204030204" pitchFamily="34" charset="0"/>
              </a:rPr>
              <a:t>a</a:t>
            </a:r>
            <a:r>
              <a:rPr lang="hu-HU" dirty="0" smtClean="0">
                <a:latin typeface="Calibri" panose="020F0502020204030204" pitchFamily="34" charset="0"/>
              </a:rPr>
              <a:t>n </a:t>
            </a:r>
            <a:r>
              <a:rPr lang="hu-HU" dirty="0" smtClean="0">
                <a:latin typeface="Calibri" panose="020F0502020204030204" pitchFamily="34" charset="0"/>
              </a:rPr>
              <a:t>(felhasználók </a:t>
            </a:r>
            <a:r>
              <a:rPr lang="hu-HU" dirty="0" smtClean="0">
                <a:latin typeface="Calibri" panose="020F0502020204030204" pitchFamily="34" charset="0"/>
              </a:rPr>
              <a:t>megkülönböztetés</a:t>
            </a:r>
            <a:r>
              <a:rPr lang="en-US" dirty="0" smtClean="0">
                <a:latin typeface="Calibri" panose="020F0502020204030204" pitchFamily="34" charset="0"/>
              </a:rPr>
              <a:t>e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autentikációs</a:t>
            </a:r>
            <a:r>
              <a:rPr lang="hu-HU" dirty="0" smtClean="0">
                <a:latin typeface="Calibri" panose="020F0502020204030204" pitchFamily="34" charset="0"/>
              </a:rPr>
              <a:t> mód </a:t>
            </a:r>
            <a:r>
              <a:rPr lang="hu-HU" dirty="0" smtClean="0">
                <a:latin typeface="Calibri" panose="020F0502020204030204" pitchFamily="34" charset="0"/>
              </a:rPr>
              <a:t>szerint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hu-HU" dirty="0" smtClean="0">
              <a:latin typeface="Calibri" panose="020F0502020204030204" pitchFamily="34" charset="0"/>
            </a:endParaRPr>
          </a:p>
          <a:p>
            <a:r>
              <a:rPr lang="hu-HU" dirty="0" smtClean="0">
                <a:latin typeface="Calibri" panose="020F0502020204030204" pitchFamily="34" charset="0"/>
              </a:rPr>
              <a:t>Az „</a:t>
            </a:r>
            <a:r>
              <a:rPr lang="hu-HU" dirty="0" err="1" smtClean="0">
                <a:latin typeface="Calibri" panose="020F0502020204030204" pitchFamily="34" charset="0"/>
              </a:rPr>
              <a:t>autoenrol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cohorts</a:t>
            </a:r>
            <a:r>
              <a:rPr lang="hu-HU" dirty="0" smtClean="0">
                <a:latin typeface="Calibri" panose="020F0502020204030204" pitchFamily="34" charset="0"/>
              </a:rPr>
              <a:t>” modul lehetővé teszi a felhasználók automatikus globális </a:t>
            </a:r>
            <a:r>
              <a:rPr lang="hu-HU" dirty="0" smtClean="0">
                <a:latin typeface="Calibri" panose="020F0502020204030204" pitchFamily="34" charset="0"/>
              </a:rPr>
              <a:t>csoport</a:t>
            </a:r>
            <a:r>
              <a:rPr lang="en-US" dirty="0" smtClean="0">
                <a:latin typeface="Calibri" panose="020F0502020204030204" pitchFamily="34" charset="0"/>
              </a:rPr>
              <a:t>ok</a:t>
            </a:r>
            <a:r>
              <a:rPr lang="hu-HU" dirty="0" err="1" smtClean="0">
                <a:latin typeface="Calibri" panose="020F0502020204030204" pitchFamily="34" charset="0"/>
              </a:rPr>
              <a:t>ba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</a:rPr>
              <a:t>helyezését 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Automatikus</a:t>
            </a:r>
            <a:r>
              <a:rPr lang="en-US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csoportok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8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-914400" y="2363002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403749" y="2026255"/>
            <a:ext cx="36576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 err="1" smtClean="0">
                <a:latin typeface="Calibri" panose="020F0502020204030204" pitchFamily="34" charset="0"/>
              </a:rPr>
              <a:t>Automatikusan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betesz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bel</a:t>
            </a:r>
            <a:r>
              <a:rPr lang="hu-HU" dirty="0" err="1" smtClean="0">
                <a:latin typeface="Calibri" panose="020F0502020204030204" pitchFamily="34" charset="0"/>
              </a:rPr>
              <a:t>épéskor</a:t>
            </a:r>
            <a:r>
              <a:rPr lang="hu-HU" dirty="0" smtClean="0">
                <a:latin typeface="Calibri" panose="020F0502020204030204" pitchFamily="34" charset="0"/>
              </a:rPr>
              <a:t> minden új felhasználót a megfelelő globális csoportba (</a:t>
            </a:r>
            <a:r>
              <a:rPr lang="hu-HU" dirty="0" err="1" smtClean="0">
                <a:latin typeface="Calibri" panose="020F0502020204030204" pitchFamily="34" charset="0"/>
              </a:rPr>
              <a:t>cohort</a:t>
            </a:r>
            <a:r>
              <a:rPr lang="hu-HU" dirty="0" smtClean="0">
                <a:latin typeface="Calibri" panose="020F0502020204030204" pitchFamily="34" charset="0"/>
              </a:rPr>
              <a:t>) </a:t>
            </a:r>
          </a:p>
          <a:p>
            <a:r>
              <a:rPr lang="hu-HU" dirty="0" smtClean="0">
                <a:latin typeface="Calibri" panose="020F0502020204030204" pitchFamily="34" charset="0"/>
              </a:rPr>
              <a:t>Felosztás tanszékek szerint, külsős felhasználók és intézményi felhasználók megkülönböztetése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Automatikus</a:t>
            </a:r>
            <a:r>
              <a:rPr lang="en-US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csoportok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27" y="2596220"/>
            <a:ext cx="4577364" cy="31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6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-914400" y="2363002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403748" y="2026255"/>
            <a:ext cx="8283051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dirty="0" smtClean="0">
                <a:latin typeface="Calibri" panose="020F0502020204030204" pitchFamily="34" charset="0"/>
              </a:rPr>
              <a:t>Szükséges volt még az összes elkészül kurzuson beállítani a korlátozást egyetlen globális csoport (</a:t>
            </a:r>
            <a:r>
              <a:rPr lang="hu-HU" dirty="0" err="1" smtClean="0">
                <a:latin typeface="Calibri" panose="020F0502020204030204" pitchFamily="34" charset="0"/>
              </a:rPr>
              <a:t>cohort</a:t>
            </a:r>
            <a:r>
              <a:rPr lang="hu-HU" dirty="0" smtClean="0">
                <a:latin typeface="Calibri" panose="020F0502020204030204" pitchFamily="34" charset="0"/>
              </a:rPr>
              <a:t>) tagjaira – (CEU felhasználók)</a:t>
            </a:r>
          </a:p>
          <a:p>
            <a:r>
              <a:rPr lang="hu-HU" dirty="0" smtClean="0">
                <a:latin typeface="Calibri" panose="020F0502020204030204" pitchFamily="34" charset="0"/>
              </a:rPr>
              <a:t>Így </a:t>
            </a:r>
            <a:r>
              <a:rPr lang="hu-HU" dirty="0" smtClean="0">
                <a:latin typeface="Calibri" panose="020F0502020204030204" pitchFamily="34" charset="0"/>
              </a:rPr>
              <a:t>végül a teljes folyamat automatikus – nem kell a külső felhasználókat külön letiltani a kurzusokról, nem kell a kurzusokon külön beállítani a korlátozásokat, stb.</a:t>
            </a: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Automatikus</a:t>
            </a:r>
            <a:r>
              <a:rPr lang="en-US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folHlink"/>
                </a:solidFill>
                <a:latin typeface="Arial" panose="020B0604020202020204" pitchFamily="34" charset="0"/>
              </a:rPr>
              <a:t>csoportok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46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Nyelvi átalakítás</a:t>
            </a:r>
          </a:p>
          <a:p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CSS</a:t>
            </a:r>
          </a:p>
          <a:p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Felhasználói szerepek módosítása</a:t>
            </a:r>
          </a:p>
          <a:p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Testreszabás natív eszközökkel</a:t>
            </a:r>
          </a:p>
          <a:p>
            <a:r>
              <a:rPr lang="hu-HU" b="1" dirty="0">
                <a:solidFill>
                  <a:srgbClr val="0066FF"/>
                </a:solidFill>
                <a:latin typeface="Arial" panose="020B0604020202020204" pitchFamily="34" charset="0"/>
              </a:rPr>
              <a:t>Apró kódváltoztatások</a:t>
            </a:r>
          </a:p>
          <a:p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Külső modulok</a:t>
            </a:r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63847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Szépségtapaszok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76" y="2477896"/>
            <a:ext cx="853440" cy="454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25" y="4879425"/>
            <a:ext cx="683790" cy="37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5782" y="3042403"/>
            <a:ext cx="508425" cy="50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82" y="3701426"/>
            <a:ext cx="639026" cy="484700"/>
          </a:xfrm>
          <a:prstGeom prst="rect">
            <a:avLst/>
          </a:prstGeom>
        </p:spPr>
      </p:pic>
      <p:pic>
        <p:nvPicPr>
          <p:cNvPr id="11" name="Picture 8" descr="simple tools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173" y="4302915"/>
            <a:ext cx="723642" cy="4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30" y="5441124"/>
            <a:ext cx="680085" cy="51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dirty="0">
              <a:solidFill>
                <a:schemeClr val="accent2"/>
              </a:solidFill>
            </a:endParaRP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hu-HU" b="1" dirty="0" smtClean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4" y="347632"/>
            <a:ext cx="7831742" cy="64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8246" name="Content Placeholder 2"/>
          <p:cNvSpPr>
            <a:spLocks/>
          </p:cNvSpPr>
          <p:nvPr/>
        </p:nvSpPr>
        <p:spPr bwMode="auto">
          <a:xfrm>
            <a:off x="914400" y="1600200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hu-HU" b="1" dirty="0">
              <a:latin typeface="Arial" panose="020B0604020202020204" pitchFamily="34" charset="0"/>
            </a:endParaRPr>
          </a:p>
          <a:p>
            <a:r>
              <a:rPr lang="hu-HU" b="1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Quicksets</a:t>
            </a:r>
            <a:r>
              <a:rPr lang="hu-HU" b="1" dirty="0" smtClean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– </a:t>
            </a:r>
            <a:r>
              <a:rPr lang="hu-HU" b="1" dirty="0" smtClean="0">
                <a:latin typeface="Arial" panose="020B0604020202020204" pitchFamily="34" charset="0"/>
              </a:rPr>
              <a:t>egyszerű adminisztráció</a:t>
            </a:r>
            <a:endParaRPr lang="hu-HU" b="1" dirty="0">
              <a:latin typeface="Arial" panose="020B0604020202020204" pitchFamily="34" charset="0"/>
            </a:endParaRPr>
          </a:p>
          <a:p>
            <a:r>
              <a:rPr lang="hu-HU" b="1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Course</a:t>
            </a:r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tree</a:t>
            </a:r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list</a:t>
            </a:r>
            <a:r>
              <a:rPr lang="hu-HU" b="1" dirty="0" smtClean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– </a:t>
            </a:r>
            <a:r>
              <a:rPr lang="hu-HU" b="1" dirty="0" smtClean="0">
                <a:latin typeface="Arial" panose="020B0604020202020204" pitchFamily="34" charset="0"/>
              </a:rPr>
              <a:t>hatékony kurzuslista</a:t>
            </a:r>
            <a:endParaRPr lang="hu-HU" b="1" dirty="0">
              <a:latin typeface="Arial" panose="020B0604020202020204" pitchFamily="34" charset="0"/>
            </a:endParaRPr>
          </a:p>
          <a:p>
            <a:r>
              <a:rPr lang="hu-HU" b="1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Turnitin</a:t>
            </a:r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hu-HU" b="1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Assignment</a:t>
            </a:r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</a:rPr>
              <a:t>– plágiumellenőrzés</a:t>
            </a:r>
            <a:endParaRPr lang="hu-HU" b="1" dirty="0">
              <a:latin typeface="Arial" panose="020B0604020202020204" pitchFamily="34" charset="0"/>
            </a:endParaRPr>
          </a:p>
          <a:p>
            <a:r>
              <a:rPr lang="hu-HU" b="1" dirty="0" err="1" smtClean="0">
                <a:solidFill>
                  <a:srgbClr val="0066FF"/>
                </a:solidFill>
                <a:latin typeface="Arial" panose="020B0604020202020204" pitchFamily="34" charset="0"/>
              </a:rPr>
              <a:t>Questionnaire</a:t>
            </a:r>
            <a:r>
              <a:rPr lang="hu-HU" b="1" dirty="0" smtClean="0">
                <a:solidFill>
                  <a:srgbClr val="0066FF"/>
                </a:solidFill>
                <a:latin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</a:rPr>
              <a:t>– komplikált felmérések</a:t>
            </a:r>
            <a:endParaRPr lang="hu-HU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u-HU" b="1" dirty="0" smtClean="0">
              <a:latin typeface="Arial" panose="020B0604020202020204" pitchFamily="34" charset="0"/>
            </a:endParaRPr>
          </a:p>
        </p:txBody>
      </p:sp>
      <p:sp>
        <p:nvSpPr>
          <p:cNvPr id="138247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Egyéb modulok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306513" y="1143000"/>
            <a:ext cx="6529387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674688" indent="-2603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036638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450975" indent="-206375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1866900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1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sz="4000">
                <a:solidFill>
                  <a:srgbClr val="FF950E"/>
                </a:solidFill>
                <a:latin typeface="Arial" panose="020B0604020202020204" pitchFamily="34" charset="0"/>
              </a:rPr>
              <a:t>Köszönöm a figyelmet</a:t>
            </a:r>
            <a:r>
              <a:rPr lang="it-IT" sz="4000">
                <a:solidFill>
                  <a:srgbClr val="FF950E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6858000" y="327025"/>
            <a:ext cx="21224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4248" rIns="81639" bIns="40820"/>
          <a:lstStyle>
            <a:lvl1pPr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674688" indent="-260350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036638" indent="-207963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450975" indent="-206375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1866900" indent="-207963" defTabSz="407988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sz="1400">
              <a:solidFill>
                <a:srgbClr val="000000"/>
              </a:solidFill>
              <a:latin typeface="Gisha" panose="020B0502040204020203" pitchFamily="34" charset="-79"/>
            </a:endParaRP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01638" y="2260600"/>
            <a:ext cx="85788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6763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674688" indent="-2603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036638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450975" indent="-206375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1866900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dirty="0">
              <a:solidFill>
                <a:srgbClr val="000000"/>
              </a:solidFill>
              <a:latin typeface="Gisha" panose="020B0502040204020203" pitchFamily="34" charset="-79"/>
            </a:endParaRP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en-US" b="1" dirty="0"/>
          </a:p>
          <a:p>
            <a:pPr algn="ctr"/>
            <a:r>
              <a:rPr lang="hu-HU" b="1" dirty="0">
                <a:solidFill>
                  <a:srgbClr val="008080"/>
                </a:solidFill>
                <a:latin typeface="Arial" panose="020B0604020202020204" pitchFamily="34" charset="0"/>
              </a:rPr>
              <a:t>Ács Gábor</a:t>
            </a:r>
          </a:p>
          <a:p>
            <a:pPr algn="ctr"/>
            <a:r>
              <a:rPr lang="hu-HU" b="1" i="1" dirty="0">
                <a:solidFill>
                  <a:srgbClr val="008080"/>
                </a:solidFill>
                <a:latin typeface="Arial" panose="020B0604020202020204" pitchFamily="34" charset="0"/>
              </a:rPr>
              <a:t>Közép-európai Egyetem</a:t>
            </a:r>
            <a:r>
              <a:rPr lang="en-US" dirty="0">
                <a:latin typeface="Gisha" panose="020B0502040204020203" pitchFamily="34" charset="-79"/>
                <a:hlinkClick r:id="rId3"/>
              </a:rPr>
              <a:t> </a:t>
            </a:r>
            <a:endParaRPr lang="hu-HU" dirty="0">
              <a:latin typeface="Arial" panose="020B0604020202020204" pitchFamily="34" charset="0"/>
              <a:hlinkClick r:id="rId3"/>
            </a:endParaRPr>
          </a:p>
          <a:p>
            <a:pPr algn="ctr"/>
            <a:r>
              <a:rPr lang="en-US" b="1" dirty="0" err="1" smtClean="0">
                <a:hlinkClick r:id="rId3"/>
              </a:rPr>
              <a:t>acsg@ceu</a:t>
            </a:r>
            <a:r>
              <a:rPr lang="en-US" b="1" dirty="0" smtClean="0">
                <a:hlinkClick r:id="rId3"/>
              </a:rPr>
              <a:t>.</a:t>
            </a:r>
            <a:r>
              <a:rPr lang="hu-HU" b="1" dirty="0" err="1" smtClean="0">
                <a:hlinkClick r:id="rId3"/>
              </a:rPr>
              <a:t>edu</a:t>
            </a:r>
            <a:endParaRPr lang="en-US" b="1" dirty="0"/>
          </a:p>
          <a:p>
            <a:pPr algn="r"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dirty="0">
              <a:solidFill>
                <a:srgbClr val="008080"/>
              </a:solidFill>
              <a:latin typeface="Gisha" panose="020B0502040204020203" pitchFamily="34" charset="-79"/>
            </a:endParaRP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dirty="0">
              <a:solidFill>
                <a:srgbClr val="000000"/>
              </a:solidFill>
              <a:latin typeface="Gisha" panose="020B0502040204020203" pitchFamily="34" charset="-79"/>
            </a:endParaRPr>
          </a:p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dirty="0">
              <a:solidFill>
                <a:srgbClr val="000000"/>
              </a:solidFill>
              <a:latin typeface="Gisha" panose="020B0502040204020203" pitchFamily="34" charset="-79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4083050" y="5062538"/>
            <a:ext cx="44069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646613" y="3101975"/>
            <a:ext cx="44958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6763" rIns="81639" bIns="40820"/>
          <a:lstStyle>
            <a:lvl1pPr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674688" indent="-260350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036638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450975" indent="-206375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1866900" indent="-207963" defTabSz="407988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>
                <a:solidFill>
                  <a:srgbClr val="000000"/>
                </a:solidFill>
                <a:latin typeface="Gisha" panose="020B0502040204020203" pitchFamily="34" charset="-79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469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endParaRPr lang="en-US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US" b="1">
              <a:latin typeface="Arial" panose="020B0604020202020204" pitchFamily="34" charset="0"/>
            </a:endParaRPr>
          </a:p>
        </p:txBody>
      </p:sp>
      <p:sp>
        <p:nvSpPr>
          <p:cNvPr id="190470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endParaRPr lang="en-AU" b="1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914400" y="5257800"/>
            <a:ext cx="7315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3200" dirty="0" smtClean="0">
                <a:solidFill>
                  <a:srgbClr val="0066FF"/>
                </a:solidFill>
                <a:latin typeface="Arial" panose="020B0604020202020204" pitchFamily="34" charset="0"/>
              </a:rPr>
              <a:t>Nyelvi átalakítás</a:t>
            </a:r>
            <a:endParaRPr lang="hu-HU" sz="32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9144000" cy="487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2000" smtClean="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hu-HU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F</a:t>
            </a:r>
            <a:r>
              <a:rPr lang="hu-HU" dirty="0" err="1" smtClean="0">
                <a:latin typeface="Calibri" panose="020F0502020204030204" pitchFamily="34" charset="0"/>
              </a:rPr>
              <a:t>élreérthetetlen</a:t>
            </a:r>
            <a:r>
              <a:rPr lang="hu-HU" dirty="0" smtClean="0">
                <a:latin typeface="Calibri" panose="020F0502020204030204" pitchFamily="34" charset="0"/>
              </a:rPr>
              <a:t> kifejezések „laikusoknak”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URL &gt; Link ; Label &gt; Text </a:t>
            </a:r>
            <a:endParaRPr lang="hu-HU" dirty="0" smtClean="0"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Users &gt; Manage Users</a:t>
            </a:r>
            <a:r>
              <a:rPr lang="hu-HU" dirty="0" smtClean="0">
                <a:latin typeface="Calibri" panose="020F0502020204030204" pitchFamily="34" charset="0"/>
              </a:rPr>
              <a:t> ; </a:t>
            </a:r>
            <a:r>
              <a:rPr lang="hu-HU" dirty="0" err="1" smtClean="0">
                <a:latin typeface="Calibri" panose="020F0502020204030204" pitchFamily="34" charset="0"/>
              </a:rPr>
              <a:t>Enrolled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users</a:t>
            </a:r>
            <a:r>
              <a:rPr lang="hu-HU" dirty="0" smtClean="0">
                <a:latin typeface="Calibri" panose="020F0502020204030204" pitchFamily="34" charset="0"/>
              </a:rPr>
              <a:t> &gt; </a:t>
            </a:r>
            <a:r>
              <a:rPr lang="hu-HU" dirty="0" err="1" smtClean="0">
                <a:latin typeface="Calibri" panose="020F0502020204030204" pitchFamily="34" charset="0"/>
              </a:rPr>
              <a:t>Enroll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users</a:t>
            </a:r>
            <a:endParaRPr lang="hu-HU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err="1" smtClean="0">
                <a:latin typeface="Calibri" panose="020F0502020204030204" pitchFamily="34" charset="0"/>
              </a:rPr>
              <a:t>Manage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this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category</a:t>
            </a:r>
            <a:r>
              <a:rPr lang="hu-HU" dirty="0" smtClean="0">
                <a:latin typeface="Calibri" panose="020F0502020204030204" pitchFamily="34" charset="0"/>
              </a:rPr>
              <a:t> &gt; </a:t>
            </a:r>
            <a:r>
              <a:rPr lang="hu-HU" dirty="0" err="1" smtClean="0">
                <a:latin typeface="Calibri" panose="020F0502020204030204" pitchFamily="34" charset="0"/>
              </a:rPr>
              <a:t>Manage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 err="1" smtClean="0">
                <a:latin typeface="Calibri" panose="020F0502020204030204" pitchFamily="34" charset="0"/>
              </a:rPr>
              <a:t>Courses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hu-HU" b="1" dirty="0">
              <a:latin typeface="Arial" panose="020B060402020202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Terminológia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6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1497128" y="1872394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4552741" y="2278856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lvl="0" indent="0">
              <a:buNone/>
            </a:pPr>
            <a:endParaRPr lang="hu-HU" dirty="0" smtClean="0"/>
          </a:p>
          <a:p>
            <a:pPr marL="0" lvl="0" indent="0">
              <a:buNone/>
            </a:pPr>
            <a:r>
              <a:rPr lang="hu-HU" dirty="0" smtClean="0">
                <a:latin typeface="Calibri" panose="020F0502020204030204" pitchFamily="34" charset="0"/>
              </a:rPr>
              <a:t>Megváltoztatni egyes elemek </a:t>
            </a:r>
            <a:br>
              <a:rPr lang="hu-HU" dirty="0" smtClean="0">
                <a:latin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sorrendjét, például</a:t>
            </a:r>
            <a:br>
              <a:rPr lang="hu-HU" dirty="0" smtClean="0">
                <a:latin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 „félkövér” bet</a:t>
            </a:r>
            <a:r>
              <a:rPr lang="hu-HU" dirty="0" smtClean="0">
                <a:latin typeface="Calibri" panose="020F0502020204030204" pitchFamily="34" charset="0"/>
                <a:ea typeface="BatangChe" panose="02030609000101010101" pitchFamily="49" charset="-127"/>
                <a:cs typeface="Courier New" panose="02070309020205020404" pitchFamily="49" charset="0"/>
              </a:rPr>
              <a:t>ű</a:t>
            </a:r>
            <a:r>
              <a:rPr lang="hu-HU" dirty="0" smtClean="0">
                <a:latin typeface="Calibri" panose="020F0502020204030204" pitchFamily="34" charset="0"/>
              </a:rPr>
              <a:t>típussal</a:t>
            </a:r>
            <a:endParaRPr lang="en-US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Vigy</a:t>
            </a:r>
            <a:r>
              <a:rPr lang="hu-HU" dirty="0" smtClean="0">
                <a:latin typeface="Calibri" panose="020F0502020204030204" pitchFamily="34" charset="0"/>
              </a:rPr>
              <a:t>ázat: nem minden esetben</a:t>
            </a:r>
            <a:r>
              <a:rPr lang="hu-HU" dirty="0">
                <a:latin typeface="Calibri" panose="020F0502020204030204" pitchFamily="34" charset="0"/>
              </a:rPr>
              <a:t/>
            </a:r>
            <a:br>
              <a:rPr lang="hu-HU" dirty="0">
                <a:latin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</a:rPr>
              <a:t>működik</a:t>
            </a: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Rendszerezés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6" y="2180893"/>
            <a:ext cx="3657600" cy="37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lvl="0"/>
            <a:r>
              <a:rPr lang="hu-HU" dirty="0" smtClean="0">
                <a:latin typeface="Calibri" panose="020F0502020204030204" pitchFamily="34" charset="0"/>
              </a:rPr>
              <a:t>Elemek elrejtése (például </a:t>
            </a:r>
            <a:r>
              <a:rPr lang="hu-HU" dirty="0">
                <a:latin typeface="Calibri" panose="020F0502020204030204" pitchFamily="34" charset="0"/>
              </a:rPr>
              <a:t>a </a:t>
            </a:r>
            <a:r>
              <a:rPr lang="hu-HU" dirty="0" err="1">
                <a:latin typeface="Calibri" panose="020F0502020204030204" pitchFamily="34" charset="0"/>
              </a:rPr>
              <a:t>Blog</a:t>
            </a:r>
            <a:r>
              <a:rPr lang="hu-HU" dirty="0">
                <a:latin typeface="Calibri" panose="020F0502020204030204" pitchFamily="34" charset="0"/>
              </a:rPr>
              <a:t> </a:t>
            </a:r>
            <a:r>
              <a:rPr lang="hu-HU" dirty="0" smtClean="0">
                <a:latin typeface="Calibri" panose="020F0502020204030204" pitchFamily="34" charset="0"/>
              </a:rPr>
              <a:t>menüjéből) </a:t>
            </a:r>
            <a:r>
              <a:rPr lang="en-US" dirty="0" smtClean="0">
                <a:latin typeface="Calibri" panose="020F0502020204030204" pitchFamily="34" charset="0"/>
              </a:rPr>
              <a:t>&lt;</a:t>
            </a:r>
            <a:r>
              <a:rPr lang="en-US" dirty="0">
                <a:latin typeface="Calibri" panose="020F0502020204030204" pitchFamily="34" charset="0"/>
              </a:rPr>
              <a:t>span style="</a:t>
            </a:r>
            <a:r>
              <a:rPr lang="en-US" dirty="0" err="1">
                <a:latin typeface="Calibri" panose="020F0502020204030204" pitchFamily="34" charset="0"/>
              </a:rPr>
              <a:t>display:none</a:t>
            </a:r>
            <a:r>
              <a:rPr lang="en-US" dirty="0" smtClean="0">
                <a:latin typeface="Calibri" panose="020F0502020204030204" pitchFamily="34" charset="0"/>
              </a:rPr>
              <a:t>"&gt;</a:t>
            </a:r>
            <a:endParaRPr lang="hu-HU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Menük átalakítása, hogy könnyebben „elférjenek” (például az </a:t>
            </a:r>
            <a:r>
              <a:rPr lang="hu-HU" dirty="0" err="1" smtClean="0">
                <a:latin typeface="Calibri" panose="020F0502020204030204" pitchFamily="34" charset="0"/>
              </a:rPr>
              <a:t>osztályzólap</a:t>
            </a:r>
            <a:r>
              <a:rPr lang="hu-HU" dirty="0" smtClean="0">
                <a:latin typeface="Calibri" panose="020F0502020204030204" pitchFamily="34" charset="0"/>
              </a:rPr>
              <a:t> esetében)</a:t>
            </a:r>
          </a:p>
          <a:p>
            <a:pPr marL="0" lv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Rendszerezés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5" y="5362793"/>
            <a:ext cx="8264942" cy="1107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4"/>
          <a:stretch/>
        </p:blipFill>
        <p:spPr>
          <a:xfrm>
            <a:off x="0" y="3964891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7848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Content Placeholder 2"/>
          <p:cNvSpPr>
            <a:spLocks/>
          </p:cNvSpPr>
          <p:nvPr/>
        </p:nvSpPr>
        <p:spPr bwMode="auto">
          <a:xfrm>
            <a:off x="914400" y="1798638"/>
            <a:ext cx="7313613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spcBef>
                <a:spcPts val="2000"/>
              </a:spcBef>
              <a:buSzPct val="90000"/>
              <a:buBlip>
                <a:blip r:embed="rId3"/>
              </a:buBlip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ts val="600"/>
              </a:spcBef>
              <a:buSzPct val="90000"/>
              <a:buBlip>
                <a:blip r:embed="rId4"/>
              </a:buBlip>
              <a:defRPr sz="22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marL="1255713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marL="1597025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marL="1938338" indent="-341313">
              <a:spcBef>
                <a:spcPts val="600"/>
              </a:spcBef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23955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28527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33099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3767138" indent="-341313" eaLnBrk="0" fontAlgn="base" hangingPunct="0">
              <a:spcBef>
                <a:spcPts val="600"/>
              </a:spcBef>
              <a:spcAft>
                <a:spcPct val="0"/>
              </a:spcAft>
              <a:buSzPct val="90000"/>
              <a:buBlip>
                <a:blip r:embed="rId5"/>
              </a:buBlip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hu-HU" dirty="0" smtClean="0">
              <a:solidFill>
                <a:schemeClr val="accent2"/>
              </a:solidFill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News </a:t>
            </a:r>
            <a:r>
              <a:rPr lang="hu-HU" dirty="0" err="1" smtClean="0">
                <a:latin typeface="Calibri" panose="020F0502020204030204" pitchFamily="34" charset="0"/>
              </a:rPr>
              <a:t>forum</a:t>
            </a:r>
            <a:r>
              <a:rPr lang="hu-HU" dirty="0" smtClean="0">
                <a:latin typeface="Calibri" panose="020F0502020204030204" pitchFamily="34" charset="0"/>
              </a:rPr>
              <a:t> (csak tanárok posztolhatnak, automatikus email</a:t>
            </a:r>
            <a:r>
              <a:rPr lang="hu-HU" dirty="0" smtClean="0">
                <a:latin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hu-HU" dirty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Hozzáférési korlátozások (nem határidő</a:t>
            </a:r>
            <a:r>
              <a:rPr lang="hu-HU" dirty="0" smtClean="0">
                <a:latin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hu-HU" dirty="0" smtClean="0">
              <a:latin typeface="Calibri" panose="020F0502020204030204" pitchFamily="34" charset="0"/>
            </a:endParaRPr>
          </a:p>
          <a:p>
            <a:pPr lvl="0"/>
            <a:r>
              <a:rPr lang="hu-HU" dirty="0" smtClean="0">
                <a:latin typeface="Calibri" panose="020F0502020204030204" pitchFamily="34" charset="0"/>
              </a:rPr>
              <a:t>Belépés, küls</a:t>
            </a:r>
            <a:r>
              <a:rPr lang="hu-HU" dirty="0" smtClean="0">
                <a:latin typeface="Calibri" panose="020F0502020204030204" pitchFamily="34" charset="0"/>
                <a:cs typeface="Courier New" panose="02070309020205020404" pitchFamily="49" charset="0"/>
              </a:rPr>
              <a:t>ő</a:t>
            </a:r>
            <a:r>
              <a:rPr lang="hu-HU" dirty="0" smtClean="0">
                <a:latin typeface="Calibri" panose="020F0502020204030204" pitchFamily="34" charset="0"/>
              </a:rPr>
              <a:t> felhasználók (részletek)</a:t>
            </a:r>
          </a:p>
        </p:txBody>
      </p:sp>
      <p:sp>
        <p:nvSpPr>
          <p:cNvPr id="142343" name="Title 1"/>
          <p:cNvSpPr>
            <a:spLocks/>
          </p:cNvSpPr>
          <p:nvPr/>
        </p:nvSpPr>
        <p:spPr bwMode="auto">
          <a:xfrm>
            <a:off x="323850" y="857250"/>
            <a:ext cx="83629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1pPr>
            <a:lvl2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2pPr>
            <a:lvl3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3pPr>
            <a:lvl4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4pPr>
            <a:lvl5pPr algn="ctr"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Goudy Old Style" panose="02020502050305020303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hu-HU" b="1" dirty="0" smtClean="0">
                <a:solidFill>
                  <a:schemeClr val="folHlink"/>
                </a:solidFill>
                <a:latin typeface="Arial" panose="020B0604020202020204" pitchFamily="34" charset="0"/>
              </a:rPr>
              <a:t>Magyarázó szövegek</a:t>
            </a:r>
            <a:endParaRPr lang="en-AU" b="1" dirty="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5250</TotalTime>
  <Words>718</Words>
  <Application>Microsoft Office PowerPoint</Application>
  <PresentationFormat>On-screen Show (4:3)</PresentationFormat>
  <Paragraphs>224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BatangChe</vt:lpstr>
      <vt:lpstr>ＭＳ Ｐゴシック</vt:lpstr>
      <vt:lpstr>Arial</vt:lpstr>
      <vt:lpstr>Calibri</vt:lpstr>
      <vt:lpstr>Comic Sans MS</vt:lpstr>
      <vt:lpstr>Courier New</vt:lpstr>
      <vt:lpstr>Gisha</vt:lpstr>
      <vt:lpstr>Goudy Old Style</vt:lpstr>
      <vt:lpstr>Impact</vt:lpstr>
      <vt:lpstr>Rockwell</vt:lpstr>
      <vt:lpstr>Times</vt:lpstr>
      <vt:lpstr>Times New Roman</vt:lpstr>
      <vt:lpstr>Inkwell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_x0008_ᖬ]狴뿿뿿헀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Tony Mobbs</dc:creator>
  <cp:lastModifiedBy>CEU</cp:lastModifiedBy>
  <cp:revision>161</cp:revision>
  <dcterms:created xsi:type="dcterms:W3CDTF">2009-03-17T18:19:09Z</dcterms:created>
  <dcterms:modified xsi:type="dcterms:W3CDTF">2015-03-30T13:39:50Z</dcterms:modified>
</cp:coreProperties>
</file>